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08" r:id="rId2"/>
    <p:sldId id="311" r:id="rId3"/>
    <p:sldId id="393" r:id="rId4"/>
    <p:sldId id="394" r:id="rId5"/>
    <p:sldId id="395" r:id="rId6"/>
    <p:sldId id="392" r:id="rId7"/>
    <p:sldId id="396" r:id="rId8"/>
    <p:sldId id="398" r:id="rId9"/>
    <p:sldId id="397" r:id="rId10"/>
    <p:sldId id="399" r:id="rId11"/>
    <p:sldId id="400" r:id="rId12"/>
    <p:sldId id="362" r:id="rId13"/>
  </p:sldIdLst>
  <p:sldSz cx="9144000" cy="6858000" type="screen4x3"/>
  <p:notesSz cx="6797675" cy="9928225"/>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32"/>
    <a:srgbClr val="0099FF"/>
    <a:srgbClr val="3366FF"/>
    <a:srgbClr val="A5F379"/>
    <a:srgbClr val="326496"/>
    <a:srgbClr val="E5E5F7"/>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0" d="100"/>
          <a:sy n="50" d="100"/>
        </p:scale>
        <p:origin x="1277"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Arial" charset="0"/>
                <a:ea typeface="新細明體" charset="-120"/>
              </a:defRPr>
            </a:lvl1pPr>
          </a:lstStyle>
          <a:p>
            <a:pPr>
              <a:defRPr/>
            </a:pPr>
            <a:fld id="{42FDC317-2B23-464E-AA0A-91C11B2CD8C7}" type="datetimeFigureOut">
              <a:rPr lang="zh-TW" altLang="en-US"/>
              <a:pPr>
                <a:defRPr/>
              </a:pPr>
              <a:t>2021/5/24</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BF794B8A-776E-4289-B61A-E753946BEFD4}" type="slidenum">
              <a:rPr lang="zh-TW" altLang="en-US"/>
              <a:pPr>
                <a:defRPr/>
              </a:pPr>
              <a:t>‹#›</a:t>
            </a:fld>
            <a:endParaRPr lang="zh-TW" altLang="en-US"/>
          </a:p>
        </p:txBody>
      </p:sp>
    </p:spTree>
    <p:extLst>
      <p:ext uri="{BB962C8B-B14F-4D97-AF65-F5344CB8AC3E}">
        <p14:creationId xmlns:p14="http://schemas.microsoft.com/office/powerpoint/2010/main" val="2157414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42988" y="1700213"/>
            <a:ext cx="7772400" cy="1470025"/>
          </a:xfrm>
        </p:spPr>
        <p:txBody>
          <a:bodyPr/>
          <a:lstStyle>
            <a:lvl1pPr algn="r">
              <a:defRPr sz="4400"/>
            </a:lvl1pPr>
          </a:lstStyle>
          <a:p>
            <a:r>
              <a:rPr lang="zh-TW" altLang="en-US" smtClean="0"/>
              <a:t>按一下以編輯母片標題樣式</a:t>
            </a:r>
            <a:endParaRPr lang="zh-TW" altLang="en-US"/>
          </a:p>
        </p:txBody>
      </p:sp>
      <p:sp>
        <p:nvSpPr>
          <p:cNvPr id="3075" name="Rectangle 3"/>
          <p:cNvSpPr>
            <a:spLocks noGrp="1" noChangeArrowheads="1"/>
          </p:cNvSpPr>
          <p:nvPr>
            <p:ph type="subTitle" idx="1"/>
          </p:nvPr>
        </p:nvSpPr>
        <p:spPr>
          <a:xfrm>
            <a:off x="2411413" y="3500438"/>
            <a:ext cx="6400800" cy="1752600"/>
          </a:xfrm>
        </p:spPr>
        <p:txBody>
          <a:bodyPr/>
          <a:lstStyle>
            <a:lvl1pPr marL="0" indent="0" algn="r">
              <a:buFontTx/>
              <a:buNone/>
              <a:defRPr sz="3500"/>
            </a:lvl1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15838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918302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38925" y="765175"/>
            <a:ext cx="2058988" cy="56165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765175"/>
            <a:ext cx="6029325" cy="56165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35254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37135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161228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484313"/>
            <a:ext cx="40386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484313"/>
            <a:ext cx="40386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83562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99935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3769353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258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35915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318956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765175"/>
            <a:ext cx="82296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484313"/>
            <a:ext cx="82296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p:txBody>
      </p:sp>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spcBef>
          <a:spcPct val="0"/>
        </a:spcBef>
        <a:spcAft>
          <a:spcPct val="0"/>
        </a:spcAft>
        <a:defRPr kumimoji="1" sz="3500">
          <a:solidFill>
            <a:srgbClr val="000032"/>
          </a:solidFill>
          <a:latin typeface="+mj-lt"/>
          <a:ea typeface="+mj-ea"/>
          <a:cs typeface="華康明體 Std W5"/>
        </a:defRPr>
      </a:lvl1pPr>
      <a:lvl2pPr algn="l" rtl="0" eaLnBrk="0" fontAlgn="base" hangingPunct="0">
        <a:spcBef>
          <a:spcPct val="0"/>
        </a:spcBef>
        <a:spcAft>
          <a:spcPct val="0"/>
        </a:spcAft>
        <a:defRPr kumimoji="1" sz="3500">
          <a:solidFill>
            <a:srgbClr val="000032"/>
          </a:solidFill>
          <a:latin typeface="Arial" charset="0"/>
          <a:ea typeface="華康明體 Std W5" pitchFamily="18" charset="-120"/>
          <a:cs typeface="華康明體 Std W5"/>
        </a:defRPr>
      </a:lvl2pPr>
      <a:lvl3pPr algn="l" rtl="0" eaLnBrk="0" fontAlgn="base" hangingPunct="0">
        <a:spcBef>
          <a:spcPct val="0"/>
        </a:spcBef>
        <a:spcAft>
          <a:spcPct val="0"/>
        </a:spcAft>
        <a:defRPr kumimoji="1" sz="3500">
          <a:solidFill>
            <a:srgbClr val="000032"/>
          </a:solidFill>
          <a:latin typeface="Arial" charset="0"/>
          <a:ea typeface="華康明體 Std W5" pitchFamily="18" charset="-120"/>
          <a:cs typeface="華康明體 Std W5"/>
        </a:defRPr>
      </a:lvl3pPr>
      <a:lvl4pPr algn="l" rtl="0" eaLnBrk="0" fontAlgn="base" hangingPunct="0">
        <a:spcBef>
          <a:spcPct val="0"/>
        </a:spcBef>
        <a:spcAft>
          <a:spcPct val="0"/>
        </a:spcAft>
        <a:defRPr kumimoji="1" sz="3500">
          <a:solidFill>
            <a:srgbClr val="000032"/>
          </a:solidFill>
          <a:latin typeface="Arial" charset="0"/>
          <a:ea typeface="華康明體 Std W5" pitchFamily="18" charset="-120"/>
          <a:cs typeface="華康明體 Std W5"/>
        </a:defRPr>
      </a:lvl4pPr>
      <a:lvl5pPr algn="l" rtl="0" eaLnBrk="0" fontAlgn="base" hangingPunct="0">
        <a:spcBef>
          <a:spcPct val="0"/>
        </a:spcBef>
        <a:spcAft>
          <a:spcPct val="0"/>
        </a:spcAft>
        <a:defRPr kumimoji="1" sz="3500">
          <a:solidFill>
            <a:srgbClr val="000032"/>
          </a:solidFill>
          <a:latin typeface="Arial" charset="0"/>
          <a:ea typeface="華康明體 Std W5" pitchFamily="18" charset="-120"/>
          <a:cs typeface="華康明體 Std W5"/>
        </a:defRPr>
      </a:lvl5pPr>
      <a:lvl6pPr marL="457200" algn="l" rtl="0" eaLnBrk="1" fontAlgn="base" hangingPunct="1">
        <a:spcBef>
          <a:spcPct val="0"/>
        </a:spcBef>
        <a:spcAft>
          <a:spcPct val="0"/>
        </a:spcAft>
        <a:defRPr kumimoji="1" sz="3500">
          <a:solidFill>
            <a:srgbClr val="000032"/>
          </a:solidFill>
          <a:latin typeface="Arial" charset="0"/>
          <a:ea typeface="華康明體 Std W5" pitchFamily="18" charset="-120"/>
        </a:defRPr>
      </a:lvl6pPr>
      <a:lvl7pPr marL="914400" algn="l" rtl="0" eaLnBrk="1" fontAlgn="base" hangingPunct="1">
        <a:spcBef>
          <a:spcPct val="0"/>
        </a:spcBef>
        <a:spcAft>
          <a:spcPct val="0"/>
        </a:spcAft>
        <a:defRPr kumimoji="1" sz="3500">
          <a:solidFill>
            <a:srgbClr val="000032"/>
          </a:solidFill>
          <a:latin typeface="Arial" charset="0"/>
          <a:ea typeface="華康明體 Std W5" pitchFamily="18" charset="-120"/>
        </a:defRPr>
      </a:lvl7pPr>
      <a:lvl8pPr marL="1371600" algn="l" rtl="0" eaLnBrk="1" fontAlgn="base" hangingPunct="1">
        <a:spcBef>
          <a:spcPct val="0"/>
        </a:spcBef>
        <a:spcAft>
          <a:spcPct val="0"/>
        </a:spcAft>
        <a:defRPr kumimoji="1" sz="3500">
          <a:solidFill>
            <a:srgbClr val="000032"/>
          </a:solidFill>
          <a:latin typeface="Arial" charset="0"/>
          <a:ea typeface="華康明體 Std W5" pitchFamily="18" charset="-120"/>
        </a:defRPr>
      </a:lvl8pPr>
      <a:lvl9pPr marL="1828800" algn="l" rtl="0" eaLnBrk="1" fontAlgn="base" hangingPunct="1">
        <a:spcBef>
          <a:spcPct val="0"/>
        </a:spcBef>
        <a:spcAft>
          <a:spcPct val="0"/>
        </a:spcAft>
        <a:defRPr kumimoji="1" sz="3500">
          <a:solidFill>
            <a:srgbClr val="000032"/>
          </a:solidFill>
          <a:latin typeface="Arial" charset="0"/>
          <a:ea typeface="華康明體 Std W5" pitchFamily="18" charset="-120"/>
        </a:defRPr>
      </a:lvl9pPr>
    </p:titleStyle>
    <p:bodyStyle>
      <a:lvl1pPr marL="342900" indent="-342900" algn="l" rtl="0" eaLnBrk="0" fontAlgn="base" hangingPunct="0">
        <a:spcBef>
          <a:spcPct val="20000"/>
        </a:spcBef>
        <a:spcAft>
          <a:spcPct val="0"/>
        </a:spcAft>
        <a:buChar char="•"/>
        <a:defRPr kumimoji="1" sz="3000">
          <a:solidFill>
            <a:schemeClr val="tx1"/>
          </a:solidFill>
          <a:latin typeface="+mn-lt"/>
          <a:ea typeface="+mn-ea"/>
          <a:cs typeface="華康明體 Std W5"/>
        </a:defRPr>
      </a:lvl1pPr>
      <a:lvl2pPr marL="742950" indent="-285750" algn="l" rtl="0" eaLnBrk="0" fontAlgn="base" hangingPunct="0">
        <a:spcBef>
          <a:spcPct val="20000"/>
        </a:spcBef>
        <a:spcAft>
          <a:spcPct val="0"/>
        </a:spcAft>
        <a:buChar char="–"/>
        <a:defRPr kumimoji="1" sz="2800">
          <a:solidFill>
            <a:schemeClr val="tx1"/>
          </a:solidFill>
          <a:latin typeface="+mn-lt"/>
          <a:ea typeface="新細明體" charset="-120"/>
          <a:cs typeface="華康明體 Std W5"/>
        </a:defRPr>
      </a:lvl2pPr>
      <a:lvl3pPr marL="1143000" indent="-228600" algn="l" rtl="0" eaLnBrk="0" fontAlgn="base" hangingPunct="0">
        <a:spcBef>
          <a:spcPct val="20000"/>
        </a:spcBef>
        <a:spcAft>
          <a:spcPct val="0"/>
        </a:spcAft>
        <a:buChar char="•"/>
        <a:defRPr kumimoji="1" sz="2400">
          <a:solidFill>
            <a:schemeClr val="tx1"/>
          </a:solidFill>
          <a:latin typeface="+mn-lt"/>
          <a:ea typeface="新細明體" charset="-120"/>
          <a:cs typeface="華康明體 Std W5"/>
        </a:defRPr>
      </a:lvl3pPr>
      <a:lvl4pPr marL="1600200" indent="-228600" algn="l" rtl="0" eaLnBrk="0" fontAlgn="base" hangingPunct="0">
        <a:spcBef>
          <a:spcPct val="20000"/>
        </a:spcBef>
        <a:spcAft>
          <a:spcPct val="0"/>
        </a:spcAft>
        <a:buChar char="–"/>
        <a:defRPr kumimoji="1" sz="2000">
          <a:solidFill>
            <a:schemeClr val="tx1"/>
          </a:solidFill>
          <a:latin typeface="+mn-lt"/>
          <a:ea typeface="新細明體" charset="-120"/>
          <a:cs typeface="華康明體 Std W5"/>
        </a:defRPr>
      </a:lvl4pPr>
      <a:lvl5pPr marL="2057400" indent="-228600" algn="l" rtl="0" eaLnBrk="0" fontAlgn="base" hangingPunct="0">
        <a:spcBef>
          <a:spcPct val="20000"/>
        </a:spcBef>
        <a:spcAft>
          <a:spcPct val="0"/>
        </a:spcAft>
        <a:buChar char="»"/>
        <a:defRPr kumimoji="1" sz="2000">
          <a:solidFill>
            <a:schemeClr val="tx1"/>
          </a:solidFill>
          <a:latin typeface="+mn-lt"/>
          <a:ea typeface="新細明體" charset="-120"/>
          <a:cs typeface="華康明體 Std W5"/>
        </a:defRPr>
      </a:lvl5pPr>
      <a:lvl6pPr marL="2514600" indent="-228600" algn="l" rtl="0" eaLnBrk="1" fontAlgn="base" hangingPunct="1">
        <a:spcBef>
          <a:spcPct val="20000"/>
        </a:spcBef>
        <a:spcAft>
          <a:spcPct val="0"/>
        </a:spcAft>
        <a:buChar char="»"/>
        <a:defRPr kumimoji="1" sz="2000">
          <a:solidFill>
            <a:schemeClr val="tx1"/>
          </a:solidFill>
          <a:latin typeface="+mn-lt"/>
          <a:ea typeface="新細明體" charset="-120"/>
        </a:defRPr>
      </a:lvl6pPr>
      <a:lvl7pPr marL="2971800" indent="-228600" algn="l" rtl="0" eaLnBrk="1" fontAlgn="base" hangingPunct="1">
        <a:spcBef>
          <a:spcPct val="20000"/>
        </a:spcBef>
        <a:spcAft>
          <a:spcPct val="0"/>
        </a:spcAft>
        <a:buChar char="»"/>
        <a:defRPr kumimoji="1" sz="2000">
          <a:solidFill>
            <a:schemeClr val="tx1"/>
          </a:solidFill>
          <a:latin typeface="+mn-lt"/>
          <a:ea typeface="新細明體" charset="-120"/>
        </a:defRPr>
      </a:lvl7pPr>
      <a:lvl8pPr marL="3429000" indent="-228600" algn="l" rtl="0" eaLnBrk="1" fontAlgn="base" hangingPunct="1">
        <a:spcBef>
          <a:spcPct val="20000"/>
        </a:spcBef>
        <a:spcAft>
          <a:spcPct val="0"/>
        </a:spcAft>
        <a:buChar char="»"/>
        <a:defRPr kumimoji="1" sz="2000">
          <a:solidFill>
            <a:schemeClr val="tx1"/>
          </a:solidFill>
          <a:latin typeface="+mn-lt"/>
          <a:ea typeface="新細明體" charset="-120"/>
        </a:defRPr>
      </a:lvl8pPr>
      <a:lvl9pPr marL="3886200" indent="-228600" algn="l" rtl="0" eaLnBrk="1" fontAlgn="base" hangingPunct="1">
        <a:spcBef>
          <a:spcPct val="20000"/>
        </a:spcBef>
        <a:spcAft>
          <a:spcPct val="0"/>
        </a:spcAft>
        <a:buChar char="»"/>
        <a:defRPr kumimoji="1" sz="2000">
          <a:solidFill>
            <a:schemeClr val="tx1"/>
          </a:solidFill>
          <a:latin typeface="+mn-lt"/>
          <a:ea typeface="新細明體" charset="-12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07504" y="836712"/>
            <a:ext cx="8882744" cy="2448272"/>
          </a:xfrm>
        </p:spPr>
        <p:txBody>
          <a:bodyPr/>
          <a:lstStyle/>
          <a:p>
            <a:pPr algn="ctr" eaLnBrk="1" hangingPunct="1"/>
            <a:r>
              <a:rPr lang="zh-TW" altLang="en-US" sz="4000" b="1" dirty="0">
                <a:solidFill>
                  <a:srgbClr val="0000FF"/>
                </a:solidFill>
              </a:rPr>
              <a:t>國立清華大學</a:t>
            </a:r>
            <a:r>
              <a:rPr lang="en-US" altLang="zh-TW" sz="4000" b="1" dirty="0">
                <a:solidFill>
                  <a:srgbClr val="0000FF"/>
                </a:solidFill>
              </a:rPr>
              <a:t>/</a:t>
            </a:r>
            <a:r>
              <a:rPr lang="zh-TW" altLang="en-US" sz="4000" b="1" dirty="0">
                <a:solidFill>
                  <a:srgbClr val="0000FF"/>
                </a:solidFill>
              </a:rPr>
              <a:t>國立臺灣師範大學</a:t>
            </a:r>
            <a:br>
              <a:rPr lang="zh-TW" altLang="en-US" sz="4000" b="1" dirty="0">
                <a:solidFill>
                  <a:srgbClr val="0000FF"/>
                </a:solidFill>
              </a:rPr>
            </a:br>
            <a:r>
              <a:rPr lang="en-US" altLang="zh-TW" sz="4000" b="1" dirty="0">
                <a:solidFill>
                  <a:srgbClr val="0000FF"/>
                </a:solidFill>
              </a:rPr>
              <a:t>110</a:t>
            </a:r>
            <a:r>
              <a:rPr lang="zh-TW" altLang="en-US" sz="4000" b="1" dirty="0">
                <a:solidFill>
                  <a:srgbClr val="0000FF"/>
                </a:solidFill>
              </a:rPr>
              <a:t>學年度國民</a:t>
            </a:r>
            <a:r>
              <a:rPr lang="zh-TW" altLang="en-US" sz="4000" b="1" dirty="0" smtClean="0">
                <a:solidFill>
                  <a:srgbClr val="0000FF"/>
                </a:solidFill>
              </a:rPr>
              <a:t>小學師資</a:t>
            </a:r>
            <a:r>
              <a:rPr lang="zh-TW" altLang="en-US" sz="4000" b="1" dirty="0">
                <a:solidFill>
                  <a:srgbClr val="0000FF"/>
                </a:solidFill>
              </a:rPr>
              <a:t>類科教育學程</a:t>
            </a:r>
            <a:br>
              <a:rPr lang="zh-TW" altLang="en-US" sz="4000" b="1" dirty="0">
                <a:solidFill>
                  <a:srgbClr val="0000FF"/>
                </a:solidFill>
              </a:rPr>
            </a:br>
            <a:r>
              <a:rPr lang="zh-TW" altLang="en-US" sz="4000" b="1" dirty="0" smtClean="0">
                <a:solidFill>
                  <a:srgbClr val="0000FF"/>
                </a:solidFill>
              </a:rPr>
              <a:t>甄選說明會</a:t>
            </a:r>
            <a:endParaRPr lang="en-US" altLang="zh-TW" sz="3800" b="1" dirty="0" smtClean="0">
              <a:solidFill>
                <a:srgbClr val="0000FF"/>
              </a:solidFill>
            </a:endParaRPr>
          </a:p>
        </p:txBody>
      </p:sp>
      <p:sp>
        <p:nvSpPr>
          <p:cNvPr id="14339" name="Rectangle 3"/>
          <p:cNvSpPr>
            <a:spLocks noGrp="1" noChangeArrowheads="1"/>
          </p:cNvSpPr>
          <p:nvPr>
            <p:ph type="subTitle" idx="1"/>
          </p:nvPr>
        </p:nvSpPr>
        <p:spPr>
          <a:xfrm>
            <a:off x="3203575" y="5300663"/>
            <a:ext cx="5537200" cy="649287"/>
          </a:xfrm>
        </p:spPr>
        <p:txBody>
          <a:bodyPr/>
          <a:lstStyle/>
          <a:p>
            <a:pPr eaLnBrk="1" hangingPunct="1"/>
            <a:r>
              <a:rPr lang="en-US" altLang="zh-TW" sz="3600" dirty="0" smtClean="0"/>
              <a:t>110</a:t>
            </a:r>
            <a:r>
              <a:rPr lang="zh-TW" altLang="en-US" sz="3600" dirty="0" smtClean="0"/>
              <a:t>年</a:t>
            </a:r>
            <a:r>
              <a:rPr lang="en-US" altLang="zh-TW" sz="3600" dirty="0" smtClean="0"/>
              <a:t>5</a:t>
            </a:r>
            <a:r>
              <a:rPr lang="zh-TW" altLang="en-US" sz="3600" dirty="0" smtClean="0"/>
              <a:t>月</a:t>
            </a:r>
            <a:r>
              <a:rPr lang="en-US" altLang="zh-TW" sz="3600" dirty="0" smtClean="0"/>
              <a:t>20</a:t>
            </a:r>
            <a:r>
              <a:rPr lang="zh-TW" altLang="en-US" sz="3600" dirty="0" smtClean="0"/>
              <a:t>日</a:t>
            </a:r>
            <a:endParaRPr lang="en-US" altLang="zh-TW" sz="3600" dirty="0" smtClean="0"/>
          </a:p>
        </p:txBody>
      </p:sp>
    </p:spTree>
    <p:extLst>
      <p:ext uri="{BB962C8B-B14F-4D97-AF65-F5344CB8AC3E}">
        <p14:creationId xmlns:p14="http://schemas.microsoft.com/office/powerpoint/2010/main" val="2998829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764704"/>
            <a:ext cx="8229600" cy="576263"/>
          </a:xfrm>
        </p:spPr>
        <p:txBody>
          <a:bodyPr/>
          <a:lstStyle/>
          <a:p>
            <a:r>
              <a:rPr lang="zh-TW" altLang="en-US" b="1" dirty="0">
                <a:solidFill>
                  <a:srgbClr val="C00000"/>
                </a:solidFill>
              </a:rPr>
              <a:t>成績計算</a:t>
            </a:r>
          </a:p>
        </p:txBody>
      </p:sp>
      <p:sp>
        <p:nvSpPr>
          <p:cNvPr id="3" name="內容版面配置區 2"/>
          <p:cNvSpPr>
            <a:spLocks noGrp="1"/>
          </p:cNvSpPr>
          <p:nvPr>
            <p:ph idx="1"/>
          </p:nvPr>
        </p:nvSpPr>
        <p:spPr>
          <a:xfrm>
            <a:off x="755576" y="1484784"/>
            <a:ext cx="7128792" cy="4897437"/>
          </a:xfrm>
        </p:spPr>
        <p:txBody>
          <a:bodyPr/>
          <a:lstStyle/>
          <a:p>
            <a:pPr>
              <a:buFont typeface="Wingdings" panose="05000000000000000000" pitchFamily="2" charset="2"/>
              <a:buChar char="u"/>
            </a:pPr>
            <a:r>
              <a:rPr lang="zh-TW" altLang="en-US" dirty="0"/>
              <a:t>「口試」成績占</a:t>
            </a:r>
            <a:r>
              <a:rPr lang="en-US" altLang="zh-TW" dirty="0"/>
              <a:t>40</a:t>
            </a:r>
            <a:r>
              <a:rPr lang="en-US" altLang="zh-TW" dirty="0" smtClean="0"/>
              <a:t>%</a:t>
            </a:r>
          </a:p>
          <a:p>
            <a:pPr>
              <a:buFont typeface="Wingdings" panose="05000000000000000000" pitchFamily="2" charset="2"/>
              <a:buChar char="u"/>
            </a:pPr>
            <a:r>
              <a:rPr lang="zh-TW" altLang="en-US" dirty="0" smtClean="0"/>
              <a:t>「</a:t>
            </a:r>
            <a:r>
              <a:rPr lang="zh-TW" altLang="en-US" dirty="0"/>
              <a:t>書面審查」成績占</a:t>
            </a:r>
            <a:r>
              <a:rPr lang="en-US" altLang="zh-TW" dirty="0"/>
              <a:t>60</a:t>
            </a:r>
            <a:r>
              <a:rPr lang="en-US" altLang="zh-TW" dirty="0" smtClean="0"/>
              <a:t>%</a:t>
            </a:r>
          </a:p>
          <a:p>
            <a:pPr>
              <a:buFont typeface="Wingdings" panose="05000000000000000000" pitchFamily="2" charset="2"/>
              <a:buChar char="u"/>
            </a:pPr>
            <a:r>
              <a:rPr lang="zh-TW" altLang="en-US" dirty="0" smtClean="0"/>
              <a:t>總</a:t>
            </a:r>
            <a:r>
              <a:rPr lang="zh-TW" altLang="en-US" dirty="0"/>
              <a:t>成績合計為</a:t>
            </a:r>
            <a:r>
              <a:rPr lang="en-US" altLang="zh-TW" dirty="0"/>
              <a:t>100%</a:t>
            </a:r>
            <a:r>
              <a:rPr lang="zh-TW" altLang="en-US" dirty="0"/>
              <a:t>。</a:t>
            </a:r>
          </a:p>
        </p:txBody>
      </p:sp>
    </p:spTree>
    <p:extLst>
      <p:ext uri="{BB962C8B-B14F-4D97-AF65-F5344CB8AC3E}">
        <p14:creationId xmlns:p14="http://schemas.microsoft.com/office/powerpoint/2010/main" val="4139736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solidFill>
                  <a:srgbClr val="C00000"/>
                </a:solidFill>
              </a:rPr>
              <a:t>甄選結果公告</a:t>
            </a:r>
            <a:endParaRPr lang="zh-TW" altLang="en-US" b="1" dirty="0">
              <a:solidFill>
                <a:srgbClr val="C00000"/>
              </a:solidFill>
            </a:endParaRPr>
          </a:p>
        </p:txBody>
      </p:sp>
      <p:sp>
        <p:nvSpPr>
          <p:cNvPr id="3" name="內容版面配置區 2"/>
          <p:cNvSpPr>
            <a:spLocks noGrp="1"/>
          </p:cNvSpPr>
          <p:nvPr>
            <p:ph idx="1"/>
          </p:nvPr>
        </p:nvSpPr>
        <p:spPr/>
        <p:txBody>
          <a:bodyPr/>
          <a:lstStyle/>
          <a:p>
            <a:pPr>
              <a:buFont typeface="Wingdings" panose="05000000000000000000" pitchFamily="2" charset="2"/>
              <a:buChar char="u"/>
            </a:pPr>
            <a:r>
              <a:rPr lang="zh-TW" altLang="en-US" dirty="0"/>
              <a:t>正、備取生名單於</a:t>
            </a:r>
            <a:r>
              <a:rPr lang="en-US" altLang="zh-TW" dirty="0"/>
              <a:t>110</a:t>
            </a:r>
            <a:r>
              <a:rPr lang="zh-TW" altLang="en-US" dirty="0"/>
              <a:t>年</a:t>
            </a:r>
            <a:r>
              <a:rPr lang="en-US" altLang="zh-TW" dirty="0"/>
              <a:t>6</a:t>
            </a:r>
            <a:r>
              <a:rPr lang="zh-TW" altLang="en-US" dirty="0"/>
              <a:t>月</a:t>
            </a:r>
            <a:r>
              <a:rPr lang="en-US" altLang="zh-TW" dirty="0"/>
              <a:t>25</a:t>
            </a:r>
            <a:r>
              <a:rPr lang="zh-TW" altLang="en-US" dirty="0"/>
              <a:t>日前公告於臺師大表演藝術研究所暨學士學位學程</a:t>
            </a:r>
            <a:r>
              <a:rPr lang="en-US" altLang="zh-TW" dirty="0"/>
              <a:t>/</a:t>
            </a:r>
            <a:r>
              <a:rPr lang="zh-TW" altLang="en-US" dirty="0"/>
              <a:t>師資培育學院</a:t>
            </a:r>
            <a:r>
              <a:rPr lang="zh-TW" altLang="en-US" dirty="0" smtClean="0"/>
              <a:t>網頁</a:t>
            </a:r>
            <a:endParaRPr lang="en-US" altLang="zh-TW" dirty="0" smtClean="0"/>
          </a:p>
          <a:p>
            <a:pPr>
              <a:buFont typeface="Wingdings" panose="05000000000000000000" pitchFamily="2" charset="2"/>
              <a:buChar char="u"/>
            </a:pPr>
            <a:r>
              <a:rPr lang="zh-TW" altLang="en-US" dirty="0" smtClean="0"/>
              <a:t>專案</a:t>
            </a:r>
            <a:r>
              <a:rPr lang="zh-TW" altLang="en-US" dirty="0"/>
              <a:t>薦送國立</a:t>
            </a:r>
            <a:r>
              <a:rPr lang="zh-TW" altLang="en-US" dirty="0" smtClean="0"/>
              <a:t>清華大學</a:t>
            </a:r>
            <a:endParaRPr lang="en-US" altLang="zh-TW" dirty="0" smtClean="0"/>
          </a:p>
          <a:p>
            <a:pPr>
              <a:buFont typeface="Wingdings" panose="05000000000000000000" pitchFamily="2" charset="2"/>
              <a:buChar char="u"/>
            </a:pPr>
            <a:r>
              <a:rPr lang="zh-TW" altLang="en-US" dirty="0" smtClean="0"/>
              <a:t>由國立清華大學公告本計畫總錄取名單，如協辦</a:t>
            </a:r>
            <a:r>
              <a:rPr lang="zh-TW" altLang="en-US" dirty="0"/>
              <a:t>學校合計甄選未達</a:t>
            </a:r>
            <a:r>
              <a:rPr lang="en-US" altLang="zh-TW" dirty="0"/>
              <a:t>15</a:t>
            </a:r>
            <a:r>
              <a:rPr lang="zh-TW" altLang="en-US" dirty="0"/>
              <a:t>人不開班。</a:t>
            </a:r>
          </a:p>
        </p:txBody>
      </p:sp>
    </p:spTree>
    <p:extLst>
      <p:ext uri="{BB962C8B-B14F-4D97-AF65-F5344CB8AC3E}">
        <p14:creationId xmlns:p14="http://schemas.microsoft.com/office/powerpoint/2010/main" val="170792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txBox="1">
            <a:spLocks noChangeArrowheads="1"/>
          </p:cNvSpPr>
          <p:nvPr/>
        </p:nvSpPr>
        <p:spPr bwMode="auto">
          <a:xfrm>
            <a:off x="265814" y="2348880"/>
            <a:ext cx="8644270" cy="93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indent="-182563" eaLnBrk="0" hangingPunct="0">
              <a:defRPr kumimoji="1">
                <a:solidFill>
                  <a:schemeClr val="tx1"/>
                </a:solidFill>
                <a:latin typeface="Arial" pitchFamily="34" charset="0"/>
                <a:ea typeface="華康楷書體 Std W5" pitchFamily="66" charset="-120"/>
              </a:defRPr>
            </a:lvl1pPr>
            <a:lvl2pPr marL="742950" indent="-285750" eaLnBrk="0" hangingPunct="0">
              <a:defRPr kumimoji="1">
                <a:solidFill>
                  <a:schemeClr val="tx1"/>
                </a:solidFill>
                <a:latin typeface="Arial" pitchFamily="34" charset="0"/>
                <a:ea typeface="華康楷書體 Std W5" pitchFamily="66" charset="-120"/>
              </a:defRPr>
            </a:lvl2pPr>
            <a:lvl3pPr marL="1143000" indent="-228600" eaLnBrk="0" hangingPunct="0">
              <a:defRPr kumimoji="1">
                <a:solidFill>
                  <a:schemeClr val="tx1"/>
                </a:solidFill>
                <a:latin typeface="Arial" pitchFamily="34" charset="0"/>
                <a:ea typeface="華康楷書體 Std W5" pitchFamily="66" charset="-120"/>
              </a:defRPr>
            </a:lvl3pPr>
            <a:lvl4pPr marL="1600200" indent="-228600" eaLnBrk="0" hangingPunct="0">
              <a:defRPr kumimoji="1">
                <a:solidFill>
                  <a:schemeClr val="tx1"/>
                </a:solidFill>
                <a:latin typeface="Arial" pitchFamily="34" charset="0"/>
                <a:ea typeface="華康楷書體 Std W5" pitchFamily="66" charset="-120"/>
              </a:defRPr>
            </a:lvl4pPr>
            <a:lvl5pPr marL="2057400" indent="-228600" eaLnBrk="0" hangingPunct="0">
              <a:defRPr kumimoji="1">
                <a:solidFill>
                  <a:schemeClr val="tx1"/>
                </a:solidFill>
                <a:latin typeface="Arial" pitchFamily="34" charset="0"/>
                <a:ea typeface="華康楷書體 Std W5" pitchFamily="66" charset="-120"/>
              </a:defRPr>
            </a:lvl5pPr>
            <a:lvl6pPr marL="25146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6pPr>
            <a:lvl7pPr marL="29718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7pPr>
            <a:lvl8pPr marL="34290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8pPr>
            <a:lvl9pPr marL="38862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9pPr>
          </a:lstStyle>
          <a:p>
            <a:pPr algn="ctr" eaLnBrk="1" hangingPunct="1">
              <a:spcBef>
                <a:spcPct val="20000"/>
              </a:spcBef>
              <a:buFont typeface="Arial" pitchFamily="34" charset="0"/>
              <a:buNone/>
            </a:pPr>
            <a:r>
              <a:rPr kumimoji="0" lang="zh-TW" altLang="en-US" sz="6000" b="1" dirty="0" smtClean="0">
                <a:solidFill>
                  <a:srgbClr val="FF0000"/>
                </a:solidFill>
                <a:latin typeface="微軟正黑體" pitchFamily="34" charset="-120"/>
                <a:ea typeface="微軟正黑體" pitchFamily="34" charset="-120"/>
              </a:rPr>
              <a:t>感  </a:t>
            </a:r>
            <a:r>
              <a:rPr kumimoji="0" lang="zh-TW" altLang="en-US" sz="6000" b="1" dirty="0">
                <a:solidFill>
                  <a:srgbClr val="FF0000"/>
                </a:solidFill>
                <a:latin typeface="微軟正黑體" pitchFamily="34" charset="-120"/>
                <a:ea typeface="微軟正黑體" pitchFamily="34" charset="-120"/>
              </a:rPr>
              <a:t>謝  </a:t>
            </a:r>
            <a:r>
              <a:rPr kumimoji="0" lang="zh-TW" altLang="en-US" sz="6000" b="1" dirty="0" smtClean="0">
                <a:solidFill>
                  <a:srgbClr val="FF0000"/>
                </a:solidFill>
                <a:latin typeface="微軟正黑體" pitchFamily="34" charset="-120"/>
                <a:ea typeface="微軟正黑體" pitchFamily="34" charset="-120"/>
              </a:rPr>
              <a:t>聆  聽</a:t>
            </a:r>
            <a:endParaRPr kumimoji="0" lang="en-US" altLang="zh-TW" sz="4000" b="1" dirty="0">
              <a:solidFill>
                <a:srgbClr val="FF0000"/>
              </a:solidFill>
              <a:latin typeface="微軟正黑體" pitchFamily="34" charset="-120"/>
              <a:ea typeface="微軟正黑體" pitchFamily="34" charset="-120"/>
            </a:endParaRPr>
          </a:p>
        </p:txBody>
      </p:sp>
    </p:spTree>
    <p:extLst>
      <p:ext uri="{BB962C8B-B14F-4D97-AF65-F5344CB8AC3E}">
        <p14:creationId xmlns:p14="http://schemas.microsoft.com/office/powerpoint/2010/main" val="1188601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標題 1"/>
          <p:cNvSpPr>
            <a:spLocks noGrp="1"/>
          </p:cNvSpPr>
          <p:nvPr>
            <p:ph type="title"/>
          </p:nvPr>
        </p:nvSpPr>
        <p:spPr>
          <a:xfrm>
            <a:off x="436563" y="188913"/>
            <a:ext cx="8229600" cy="720725"/>
          </a:xfrm>
        </p:spPr>
        <p:txBody>
          <a:bodyPr/>
          <a:lstStyle/>
          <a:p>
            <a:pPr eaLnBrk="1" hangingPunct="1"/>
            <a:r>
              <a:rPr lang="zh-TW" altLang="en-US" sz="4800" dirty="0" smtClean="0">
                <a:solidFill>
                  <a:srgbClr val="990000"/>
                </a:solidFill>
              </a:rPr>
              <a:t>國民小學教師之培育歷程</a:t>
            </a:r>
            <a:endParaRPr lang="zh-TW" altLang="en-US" sz="4800" dirty="0" smtClean="0"/>
          </a:p>
        </p:txBody>
      </p:sp>
      <p:grpSp>
        <p:nvGrpSpPr>
          <p:cNvPr id="16387" name="群組 13"/>
          <p:cNvGrpSpPr>
            <a:grpSpLocks/>
          </p:cNvGrpSpPr>
          <p:nvPr/>
        </p:nvGrpSpPr>
        <p:grpSpPr bwMode="auto">
          <a:xfrm>
            <a:off x="568325" y="1463675"/>
            <a:ext cx="8281988" cy="4546600"/>
            <a:chOff x="179512" y="548680"/>
            <a:chExt cx="8740179" cy="5349417"/>
          </a:xfrm>
        </p:grpSpPr>
        <p:cxnSp>
          <p:nvCxnSpPr>
            <p:cNvPr id="5" name="直線接點 4"/>
            <p:cNvCxnSpPr/>
            <p:nvPr/>
          </p:nvCxnSpPr>
          <p:spPr>
            <a:xfrm flipH="1">
              <a:off x="3168295" y="909169"/>
              <a:ext cx="8377" cy="2375858"/>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圓角矩形 5"/>
            <p:cNvSpPr/>
            <p:nvPr/>
          </p:nvSpPr>
          <p:spPr>
            <a:xfrm>
              <a:off x="179512" y="1605862"/>
              <a:ext cx="1512820" cy="107959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smtClean="0"/>
                <a:t>取得清大修習小教學程資格</a:t>
              </a:r>
              <a:endParaRPr lang="zh-TW" altLang="en-US" b="1" dirty="0"/>
            </a:p>
          </p:txBody>
        </p:sp>
        <p:sp>
          <p:nvSpPr>
            <p:cNvPr id="7" name="圓角矩形 6"/>
            <p:cNvSpPr/>
            <p:nvPr/>
          </p:nvSpPr>
          <p:spPr>
            <a:xfrm>
              <a:off x="2491463" y="548680"/>
              <a:ext cx="1368742" cy="7209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solidFill>
                    <a:srgbClr val="008000"/>
                  </a:solidFill>
                </a:rPr>
                <a:t>修畢</a:t>
              </a:r>
              <a:endParaRPr lang="en-US" altLang="zh-TW" b="1" dirty="0">
                <a:solidFill>
                  <a:srgbClr val="008000"/>
                </a:solidFill>
              </a:endParaRPr>
            </a:p>
            <a:p>
              <a:pPr algn="ctr">
                <a:defRPr/>
              </a:pPr>
              <a:r>
                <a:rPr lang="zh-TW" altLang="en-US" b="1" dirty="0">
                  <a:solidFill>
                    <a:srgbClr val="008000"/>
                  </a:solidFill>
                </a:rPr>
                <a:t>普通課程</a:t>
              </a:r>
            </a:p>
          </p:txBody>
        </p:sp>
        <p:sp>
          <p:nvSpPr>
            <p:cNvPr id="8" name="圓角矩形 7"/>
            <p:cNvSpPr/>
            <p:nvPr/>
          </p:nvSpPr>
          <p:spPr>
            <a:xfrm>
              <a:off x="2483086" y="1736609"/>
              <a:ext cx="1368741" cy="7209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solidFill>
                    <a:srgbClr val="008000"/>
                  </a:solidFill>
                </a:rPr>
                <a:t>修畢</a:t>
              </a:r>
              <a:endParaRPr lang="en-US" altLang="zh-TW" b="1" dirty="0">
                <a:solidFill>
                  <a:srgbClr val="008000"/>
                </a:solidFill>
              </a:endParaRPr>
            </a:p>
            <a:p>
              <a:pPr algn="ctr">
                <a:defRPr/>
              </a:pPr>
              <a:r>
                <a:rPr lang="zh-TW" altLang="en-US" b="1" dirty="0">
                  <a:solidFill>
                    <a:srgbClr val="008000"/>
                  </a:solidFill>
                </a:rPr>
                <a:t>專門課程</a:t>
              </a:r>
            </a:p>
          </p:txBody>
        </p:sp>
        <p:sp>
          <p:nvSpPr>
            <p:cNvPr id="9" name="圓角矩形 8"/>
            <p:cNvSpPr/>
            <p:nvPr/>
          </p:nvSpPr>
          <p:spPr>
            <a:xfrm>
              <a:off x="2478060" y="2946952"/>
              <a:ext cx="1368742" cy="7191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solidFill>
                    <a:srgbClr val="008000"/>
                  </a:solidFill>
                </a:rPr>
                <a:t>修</a:t>
              </a:r>
              <a:r>
                <a:rPr lang="zh-TW" altLang="en-US" b="1" dirty="0" smtClean="0">
                  <a:solidFill>
                    <a:srgbClr val="008000"/>
                  </a:solidFill>
                </a:rPr>
                <a:t>畢教育</a:t>
              </a:r>
              <a:r>
                <a:rPr lang="zh-TW" altLang="en-US" b="1" dirty="0">
                  <a:solidFill>
                    <a:srgbClr val="008000"/>
                  </a:solidFill>
                </a:rPr>
                <a:t>專業課程</a:t>
              </a:r>
            </a:p>
          </p:txBody>
        </p:sp>
        <p:sp>
          <p:nvSpPr>
            <p:cNvPr id="10" name="圓角矩形 9"/>
            <p:cNvSpPr/>
            <p:nvPr/>
          </p:nvSpPr>
          <p:spPr>
            <a:xfrm>
              <a:off x="4612426" y="1605862"/>
              <a:ext cx="1728937" cy="10795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取得修畢師資職前教育</a:t>
              </a:r>
              <a:endParaRPr lang="en-US" altLang="zh-TW" b="1" dirty="0"/>
            </a:p>
            <a:p>
              <a:pPr algn="ctr">
                <a:defRPr/>
              </a:pPr>
              <a:r>
                <a:rPr lang="zh-TW" altLang="en-US" b="1" dirty="0"/>
                <a:t>證明書</a:t>
              </a:r>
            </a:p>
          </p:txBody>
        </p:sp>
        <p:sp>
          <p:nvSpPr>
            <p:cNvPr id="11" name="圓角矩形 10"/>
            <p:cNvSpPr/>
            <p:nvPr/>
          </p:nvSpPr>
          <p:spPr>
            <a:xfrm>
              <a:off x="6850662" y="1605862"/>
              <a:ext cx="1727262" cy="107959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參加</a:t>
              </a:r>
              <a:endParaRPr lang="en-US" altLang="zh-TW" b="1" dirty="0"/>
            </a:p>
            <a:p>
              <a:pPr algn="ctr">
                <a:defRPr/>
              </a:pPr>
              <a:r>
                <a:rPr lang="zh-TW" altLang="en-US" b="1" dirty="0"/>
                <a:t>教師資格</a:t>
              </a:r>
              <a:endParaRPr lang="en-US" altLang="zh-TW" b="1" dirty="0"/>
            </a:p>
            <a:p>
              <a:pPr algn="ctr">
                <a:defRPr/>
              </a:pPr>
              <a:r>
                <a:rPr lang="zh-TW" altLang="en-US" b="1" dirty="0"/>
                <a:t>考試</a:t>
              </a:r>
            </a:p>
          </p:txBody>
        </p:sp>
        <p:sp>
          <p:nvSpPr>
            <p:cNvPr id="12" name="圓角矩形 11"/>
            <p:cNvSpPr/>
            <p:nvPr/>
          </p:nvSpPr>
          <p:spPr>
            <a:xfrm>
              <a:off x="6875793" y="4818501"/>
              <a:ext cx="1728937" cy="107959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smtClean="0"/>
                <a:t>取得首張</a:t>
              </a:r>
              <a:endParaRPr lang="en-US" altLang="zh-TW" b="1" dirty="0"/>
            </a:p>
            <a:p>
              <a:pPr algn="ctr">
                <a:defRPr/>
              </a:pPr>
              <a:r>
                <a:rPr lang="zh-TW" altLang="en-US" b="1" dirty="0"/>
                <a:t>教師證書</a:t>
              </a:r>
            </a:p>
          </p:txBody>
        </p:sp>
        <p:sp>
          <p:nvSpPr>
            <p:cNvPr id="13" name="圓角矩形 12"/>
            <p:cNvSpPr/>
            <p:nvPr/>
          </p:nvSpPr>
          <p:spPr>
            <a:xfrm>
              <a:off x="4099776" y="4807294"/>
              <a:ext cx="1728937" cy="108146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參加</a:t>
              </a:r>
              <a:endParaRPr lang="en-US" altLang="zh-TW" b="1" dirty="0"/>
            </a:p>
            <a:p>
              <a:pPr algn="ctr">
                <a:defRPr/>
              </a:pPr>
              <a:r>
                <a:rPr lang="zh-TW" altLang="en-US" b="1" dirty="0"/>
                <a:t>教師甄選</a:t>
              </a:r>
            </a:p>
          </p:txBody>
        </p:sp>
        <p:sp>
          <p:nvSpPr>
            <p:cNvPr id="14" name="圓角矩形 13"/>
            <p:cNvSpPr/>
            <p:nvPr/>
          </p:nvSpPr>
          <p:spPr>
            <a:xfrm>
              <a:off x="1137799" y="4788616"/>
              <a:ext cx="1921600" cy="108146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取得教職</a:t>
              </a:r>
              <a:endParaRPr lang="en-US" altLang="zh-TW" b="1" dirty="0"/>
            </a:p>
            <a:p>
              <a:pPr algn="ctr">
                <a:defRPr/>
              </a:pPr>
              <a:r>
                <a:rPr lang="zh-TW" altLang="en-US" b="1" dirty="0" smtClean="0"/>
                <a:t>成為專任教師</a:t>
              </a:r>
              <a:endParaRPr lang="zh-TW" altLang="en-US" b="1" dirty="0"/>
            </a:p>
          </p:txBody>
        </p:sp>
        <p:cxnSp>
          <p:nvCxnSpPr>
            <p:cNvPr id="15" name="直線接點 14"/>
            <p:cNvCxnSpPr/>
            <p:nvPr/>
          </p:nvCxnSpPr>
          <p:spPr>
            <a:xfrm>
              <a:off x="2194930" y="1150116"/>
              <a:ext cx="0" cy="1991089"/>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接點 15"/>
            <p:cNvCxnSpPr/>
            <p:nvPr/>
          </p:nvCxnSpPr>
          <p:spPr>
            <a:xfrm>
              <a:off x="2194930" y="3141205"/>
              <a:ext cx="288156" cy="0"/>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2194930" y="1148249"/>
              <a:ext cx="288156" cy="0"/>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向右箭號 17"/>
            <p:cNvSpPr/>
            <p:nvPr/>
          </p:nvSpPr>
          <p:spPr>
            <a:xfrm>
              <a:off x="1836410" y="1878563"/>
              <a:ext cx="358520" cy="4669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9" name="向右箭號 18"/>
            <p:cNvSpPr/>
            <p:nvPr/>
          </p:nvSpPr>
          <p:spPr>
            <a:xfrm>
              <a:off x="4227101" y="1912184"/>
              <a:ext cx="360196" cy="4669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0" name="向右箭號 19"/>
            <p:cNvSpPr/>
            <p:nvPr/>
          </p:nvSpPr>
          <p:spPr>
            <a:xfrm>
              <a:off x="6443558" y="1915919"/>
              <a:ext cx="360195" cy="4688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21" name="直線接點 20"/>
            <p:cNvCxnSpPr/>
            <p:nvPr/>
          </p:nvCxnSpPr>
          <p:spPr>
            <a:xfrm>
              <a:off x="3846802" y="1150116"/>
              <a:ext cx="288156" cy="0"/>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a:off x="4128257" y="1161323"/>
              <a:ext cx="0" cy="1989222"/>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接點 22"/>
            <p:cNvCxnSpPr/>
            <p:nvPr/>
          </p:nvCxnSpPr>
          <p:spPr>
            <a:xfrm>
              <a:off x="3840101" y="3150544"/>
              <a:ext cx="288156" cy="0"/>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圓角矩形 23"/>
            <p:cNvSpPr/>
            <p:nvPr/>
          </p:nvSpPr>
          <p:spPr>
            <a:xfrm>
              <a:off x="6875793" y="3204710"/>
              <a:ext cx="1728937" cy="10795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參加</a:t>
              </a:r>
              <a:endParaRPr lang="en-US" altLang="zh-TW" b="1" dirty="0"/>
            </a:p>
            <a:p>
              <a:pPr algn="ctr">
                <a:defRPr/>
              </a:pPr>
              <a:r>
                <a:rPr lang="zh-TW" altLang="en-US" b="1" dirty="0"/>
                <a:t>半年教育</a:t>
              </a:r>
              <a:endParaRPr lang="en-US" altLang="zh-TW" b="1" dirty="0"/>
            </a:p>
            <a:p>
              <a:pPr algn="ctr">
                <a:defRPr/>
              </a:pPr>
              <a:r>
                <a:rPr lang="zh-TW" altLang="en-US" b="1" dirty="0"/>
                <a:t>實習</a:t>
              </a:r>
            </a:p>
          </p:txBody>
        </p:sp>
        <p:sp>
          <p:nvSpPr>
            <p:cNvPr id="16411" name="文字方塊 34"/>
            <p:cNvSpPr txBox="1">
              <a:spLocks noChangeArrowheads="1"/>
            </p:cNvSpPr>
            <p:nvPr/>
          </p:nvSpPr>
          <p:spPr bwMode="auto">
            <a:xfrm>
              <a:off x="8519861" y="2145958"/>
              <a:ext cx="389811" cy="1303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華康楷書體 Std W5" pitchFamily="66" charset="-120"/>
                </a:defRPr>
              </a:lvl1pPr>
              <a:lvl2pPr marL="742950" indent="-285750" eaLnBrk="0" hangingPunct="0">
                <a:defRPr kumimoji="1">
                  <a:solidFill>
                    <a:schemeClr val="tx1"/>
                  </a:solidFill>
                  <a:latin typeface="Arial" pitchFamily="34" charset="0"/>
                  <a:ea typeface="華康楷書體 Std W5" pitchFamily="66" charset="-120"/>
                </a:defRPr>
              </a:lvl2pPr>
              <a:lvl3pPr marL="1143000" indent="-228600" eaLnBrk="0" hangingPunct="0">
                <a:defRPr kumimoji="1">
                  <a:solidFill>
                    <a:schemeClr val="tx1"/>
                  </a:solidFill>
                  <a:latin typeface="Arial" pitchFamily="34" charset="0"/>
                  <a:ea typeface="華康楷書體 Std W5" pitchFamily="66" charset="-120"/>
                </a:defRPr>
              </a:lvl3pPr>
              <a:lvl4pPr marL="1600200" indent="-228600" eaLnBrk="0" hangingPunct="0">
                <a:defRPr kumimoji="1">
                  <a:solidFill>
                    <a:schemeClr val="tx1"/>
                  </a:solidFill>
                  <a:latin typeface="Arial" pitchFamily="34" charset="0"/>
                  <a:ea typeface="華康楷書體 Std W5" pitchFamily="66" charset="-120"/>
                </a:defRPr>
              </a:lvl4pPr>
              <a:lvl5pPr marL="2057400" indent="-228600" eaLnBrk="0" hangingPunct="0">
                <a:defRPr kumimoji="1">
                  <a:solidFill>
                    <a:schemeClr val="tx1"/>
                  </a:solidFill>
                  <a:latin typeface="Arial" pitchFamily="34" charset="0"/>
                  <a:ea typeface="華康楷書體 Std W5" pitchFamily="66" charset="-120"/>
                </a:defRPr>
              </a:lvl5pPr>
              <a:lvl6pPr marL="25146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6pPr>
              <a:lvl7pPr marL="29718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7pPr>
              <a:lvl8pPr marL="34290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8pPr>
              <a:lvl9pPr marL="38862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9pPr>
            </a:lstStyle>
            <a:p>
              <a:pPr eaLnBrk="1" hangingPunct="1"/>
              <a:r>
                <a:rPr lang="zh-TW" altLang="en-US" sz="1200" b="1" dirty="0">
                  <a:solidFill>
                    <a:srgbClr val="FF0000"/>
                  </a:solidFill>
                </a:rPr>
                <a:t>資格考試通過</a:t>
              </a:r>
            </a:p>
          </p:txBody>
        </p:sp>
        <p:sp>
          <p:nvSpPr>
            <p:cNvPr id="26" name="向右箭號 25"/>
            <p:cNvSpPr/>
            <p:nvPr/>
          </p:nvSpPr>
          <p:spPr>
            <a:xfrm rot="5400000">
              <a:off x="7589057" y="2752469"/>
              <a:ext cx="414655" cy="467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6413" name="文字方塊 36"/>
            <p:cNvSpPr txBox="1">
              <a:spLocks noChangeArrowheads="1"/>
            </p:cNvSpPr>
            <p:nvPr/>
          </p:nvSpPr>
          <p:spPr bwMode="auto">
            <a:xfrm>
              <a:off x="8529880" y="3620134"/>
              <a:ext cx="389811" cy="1691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華康楷書體 Std W5" pitchFamily="66" charset="-120"/>
                </a:defRPr>
              </a:lvl1pPr>
              <a:lvl2pPr marL="742950" indent="-285750" eaLnBrk="0" hangingPunct="0">
                <a:defRPr kumimoji="1">
                  <a:solidFill>
                    <a:schemeClr val="tx1"/>
                  </a:solidFill>
                  <a:latin typeface="Arial" pitchFamily="34" charset="0"/>
                  <a:ea typeface="華康楷書體 Std W5" pitchFamily="66" charset="-120"/>
                </a:defRPr>
              </a:lvl2pPr>
              <a:lvl3pPr marL="1143000" indent="-228600" eaLnBrk="0" hangingPunct="0">
                <a:defRPr kumimoji="1">
                  <a:solidFill>
                    <a:schemeClr val="tx1"/>
                  </a:solidFill>
                  <a:latin typeface="Arial" pitchFamily="34" charset="0"/>
                  <a:ea typeface="華康楷書體 Std W5" pitchFamily="66" charset="-120"/>
                </a:defRPr>
              </a:lvl3pPr>
              <a:lvl4pPr marL="1600200" indent="-228600" eaLnBrk="0" hangingPunct="0">
                <a:defRPr kumimoji="1">
                  <a:solidFill>
                    <a:schemeClr val="tx1"/>
                  </a:solidFill>
                  <a:latin typeface="Arial" pitchFamily="34" charset="0"/>
                  <a:ea typeface="華康楷書體 Std W5" pitchFamily="66" charset="-120"/>
                </a:defRPr>
              </a:lvl4pPr>
              <a:lvl5pPr marL="2057400" indent="-228600" eaLnBrk="0" hangingPunct="0">
                <a:defRPr kumimoji="1">
                  <a:solidFill>
                    <a:schemeClr val="tx1"/>
                  </a:solidFill>
                  <a:latin typeface="Arial" pitchFamily="34" charset="0"/>
                  <a:ea typeface="華康楷書體 Std W5" pitchFamily="66" charset="-120"/>
                </a:defRPr>
              </a:lvl5pPr>
              <a:lvl6pPr marL="25146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6pPr>
              <a:lvl7pPr marL="29718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7pPr>
              <a:lvl8pPr marL="34290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8pPr>
              <a:lvl9pPr marL="38862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9pPr>
            </a:lstStyle>
            <a:p>
              <a:pPr eaLnBrk="1" hangingPunct="1"/>
              <a:r>
                <a:rPr lang="zh-TW" altLang="en-US" sz="1200" b="1">
                  <a:solidFill>
                    <a:srgbClr val="FF0000"/>
                  </a:solidFill>
                </a:rPr>
                <a:t>實習期滿成績及格</a:t>
              </a:r>
            </a:p>
          </p:txBody>
        </p:sp>
        <p:sp>
          <p:nvSpPr>
            <p:cNvPr id="28" name="向右箭號 27"/>
            <p:cNvSpPr/>
            <p:nvPr/>
          </p:nvSpPr>
          <p:spPr>
            <a:xfrm rot="5400000">
              <a:off x="7580652" y="4357854"/>
              <a:ext cx="431464" cy="467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9" name="向右箭號 28"/>
            <p:cNvSpPr/>
            <p:nvPr/>
          </p:nvSpPr>
          <p:spPr>
            <a:xfrm rot="10800000">
              <a:off x="6011324" y="5094937"/>
              <a:ext cx="613170" cy="4688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0" name="向右箭號 29"/>
            <p:cNvSpPr/>
            <p:nvPr/>
          </p:nvSpPr>
          <p:spPr>
            <a:xfrm rot="10800000">
              <a:off x="3293945" y="5124822"/>
              <a:ext cx="603118" cy="4669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6417" name="文字方塊 40"/>
            <p:cNvSpPr txBox="1">
              <a:spLocks noChangeArrowheads="1"/>
            </p:cNvSpPr>
            <p:nvPr/>
          </p:nvSpPr>
          <p:spPr bwMode="auto">
            <a:xfrm>
              <a:off x="3183975" y="4773446"/>
              <a:ext cx="8231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華康楷書體 Std W5" pitchFamily="66" charset="-120"/>
                </a:defRPr>
              </a:lvl1pPr>
              <a:lvl2pPr marL="742950" indent="-285750" eaLnBrk="0" hangingPunct="0">
                <a:defRPr kumimoji="1">
                  <a:solidFill>
                    <a:schemeClr val="tx1"/>
                  </a:solidFill>
                  <a:latin typeface="Arial" pitchFamily="34" charset="0"/>
                  <a:ea typeface="華康楷書體 Std W5" pitchFamily="66" charset="-120"/>
                </a:defRPr>
              </a:lvl2pPr>
              <a:lvl3pPr marL="1143000" indent="-228600" eaLnBrk="0" hangingPunct="0">
                <a:defRPr kumimoji="1">
                  <a:solidFill>
                    <a:schemeClr val="tx1"/>
                  </a:solidFill>
                  <a:latin typeface="Arial" pitchFamily="34" charset="0"/>
                  <a:ea typeface="華康楷書體 Std W5" pitchFamily="66" charset="-120"/>
                </a:defRPr>
              </a:lvl3pPr>
              <a:lvl4pPr marL="1600200" indent="-228600" eaLnBrk="0" hangingPunct="0">
                <a:defRPr kumimoji="1">
                  <a:solidFill>
                    <a:schemeClr val="tx1"/>
                  </a:solidFill>
                  <a:latin typeface="Arial" pitchFamily="34" charset="0"/>
                  <a:ea typeface="華康楷書體 Std W5" pitchFamily="66" charset="-120"/>
                </a:defRPr>
              </a:lvl4pPr>
              <a:lvl5pPr marL="2057400" indent="-228600" eaLnBrk="0" hangingPunct="0">
                <a:defRPr kumimoji="1">
                  <a:solidFill>
                    <a:schemeClr val="tx1"/>
                  </a:solidFill>
                  <a:latin typeface="Arial" pitchFamily="34" charset="0"/>
                  <a:ea typeface="華康楷書體 Std W5" pitchFamily="66" charset="-120"/>
                </a:defRPr>
              </a:lvl5pPr>
              <a:lvl6pPr marL="25146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6pPr>
              <a:lvl7pPr marL="29718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7pPr>
              <a:lvl8pPr marL="34290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8pPr>
              <a:lvl9pPr marL="3886200" indent="-228600" eaLnBrk="0" fontAlgn="base" hangingPunct="0">
                <a:spcBef>
                  <a:spcPct val="0"/>
                </a:spcBef>
                <a:spcAft>
                  <a:spcPct val="0"/>
                </a:spcAft>
                <a:defRPr kumimoji="1">
                  <a:solidFill>
                    <a:schemeClr val="tx1"/>
                  </a:solidFill>
                  <a:latin typeface="Arial" pitchFamily="34" charset="0"/>
                  <a:ea typeface="華康楷書體 Std W5" pitchFamily="66" charset="-120"/>
                </a:defRPr>
              </a:lvl9pPr>
            </a:lstStyle>
            <a:p>
              <a:pPr algn="ctr" eaLnBrk="1" hangingPunct="1"/>
              <a:r>
                <a:rPr lang="zh-TW" altLang="en-US" sz="1200" b="1">
                  <a:solidFill>
                    <a:srgbClr val="FF0000"/>
                  </a:solidFill>
                </a:rPr>
                <a:t>通過</a:t>
              </a:r>
            </a:p>
          </p:txBody>
        </p:sp>
      </p:grpSp>
      <p:sp>
        <p:nvSpPr>
          <p:cNvPr id="16388" name="矩形 41"/>
          <p:cNvSpPr>
            <a:spLocks noChangeArrowheads="1"/>
          </p:cNvSpPr>
          <p:nvPr/>
        </p:nvSpPr>
        <p:spPr bwMode="auto">
          <a:xfrm>
            <a:off x="419571" y="6191203"/>
            <a:ext cx="57372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TW" sz="1200" b="1" dirty="0">
                <a:solidFill>
                  <a:srgbClr val="FF0000"/>
                </a:solidFill>
                <a:latin typeface="華康中圓體"/>
                <a:ea typeface="華康中圓體"/>
                <a:cs typeface="Times New Roman" pitchFamily="18" charset="0"/>
              </a:rPr>
              <a:t>【</a:t>
            </a:r>
            <a:r>
              <a:rPr lang="zh-TW" altLang="en-US" sz="1200" b="1" dirty="0">
                <a:solidFill>
                  <a:srgbClr val="FF0000"/>
                </a:solidFill>
                <a:latin typeface="華康中圓體"/>
                <a:ea typeface="華康中圓體"/>
                <a:cs typeface="Times New Roman" pitchFamily="18" charset="0"/>
              </a:rPr>
              <a:t>備註</a:t>
            </a:r>
            <a:r>
              <a:rPr lang="en-US" altLang="zh-TW" sz="1200" b="1" dirty="0">
                <a:solidFill>
                  <a:srgbClr val="FF0000"/>
                </a:solidFill>
                <a:latin typeface="華康中圓體"/>
                <a:ea typeface="華康中圓體"/>
                <a:cs typeface="Times New Roman" pitchFamily="18" charset="0"/>
              </a:rPr>
              <a:t>】</a:t>
            </a:r>
            <a:r>
              <a:rPr lang="zh-TW" altLang="en-US" sz="1200" b="1" dirty="0">
                <a:solidFill>
                  <a:srgbClr val="FF0000"/>
                </a:solidFill>
                <a:latin typeface="華康中圓體"/>
                <a:ea typeface="華康中圓體"/>
                <a:cs typeface="Times New Roman" pitchFamily="18" charset="0"/>
              </a:rPr>
              <a:t>師資培育法新制</a:t>
            </a:r>
            <a:r>
              <a:rPr lang="en-US" altLang="zh-TW" sz="1200" b="1" dirty="0">
                <a:solidFill>
                  <a:srgbClr val="FF0000"/>
                </a:solidFill>
                <a:latin typeface="華康中圓體"/>
                <a:ea typeface="華康中圓體"/>
                <a:cs typeface="Times New Roman" pitchFamily="18" charset="0"/>
              </a:rPr>
              <a:t>—</a:t>
            </a:r>
            <a:r>
              <a:rPr lang="zh-TW" altLang="en-US" sz="1200" b="1" dirty="0">
                <a:solidFill>
                  <a:srgbClr val="FF0000"/>
                </a:solidFill>
                <a:latin typeface="華康中圓體"/>
                <a:ea typeface="華康中圓體"/>
                <a:cs typeface="Times New Roman" pitchFamily="18" charset="0"/>
              </a:rPr>
              <a:t>先檢定，後實習  </a:t>
            </a:r>
            <a:r>
              <a:rPr lang="en-US" altLang="zh-TW" sz="1200" b="1" dirty="0">
                <a:solidFill>
                  <a:srgbClr val="FF0000"/>
                </a:solidFill>
                <a:latin typeface="華康中圓體"/>
                <a:ea typeface="華康中圓體"/>
                <a:cs typeface="Times New Roman" pitchFamily="18" charset="0"/>
              </a:rPr>
              <a:t>(107</a:t>
            </a:r>
            <a:r>
              <a:rPr lang="zh-TW" altLang="en-US" sz="1200" b="1" dirty="0">
                <a:solidFill>
                  <a:srgbClr val="FF0000"/>
                </a:solidFill>
                <a:latin typeface="華康中圓體"/>
                <a:ea typeface="華康中圓體"/>
                <a:cs typeface="Times New Roman" pitchFamily="18" charset="0"/>
              </a:rPr>
              <a:t>年</a:t>
            </a:r>
            <a:r>
              <a:rPr lang="en-US" altLang="zh-TW" sz="1200" b="1" dirty="0">
                <a:solidFill>
                  <a:srgbClr val="FF0000"/>
                </a:solidFill>
                <a:latin typeface="華康中圓體"/>
                <a:ea typeface="華康中圓體"/>
                <a:cs typeface="Times New Roman" pitchFamily="18" charset="0"/>
              </a:rPr>
              <a:t>2</a:t>
            </a:r>
            <a:r>
              <a:rPr lang="zh-TW" altLang="en-US" sz="1200" b="1" dirty="0">
                <a:solidFill>
                  <a:srgbClr val="FF0000"/>
                </a:solidFill>
                <a:latin typeface="華康中圓體"/>
                <a:ea typeface="華康中圓體"/>
                <a:cs typeface="Times New Roman" pitchFamily="18" charset="0"/>
              </a:rPr>
              <a:t>月</a:t>
            </a:r>
            <a:r>
              <a:rPr lang="en-US" altLang="zh-TW" sz="1200" b="1" dirty="0">
                <a:solidFill>
                  <a:srgbClr val="FF0000"/>
                </a:solidFill>
                <a:latin typeface="華康中圓體"/>
                <a:ea typeface="華康中圓體"/>
                <a:cs typeface="Times New Roman" pitchFamily="18" charset="0"/>
              </a:rPr>
              <a:t>1</a:t>
            </a:r>
            <a:r>
              <a:rPr lang="zh-TW" altLang="en-US" sz="1200" b="1" dirty="0">
                <a:solidFill>
                  <a:srgbClr val="FF0000"/>
                </a:solidFill>
                <a:latin typeface="華康中圓體"/>
                <a:ea typeface="華康中圓體"/>
                <a:cs typeface="Times New Roman" pitchFamily="18" charset="0"/>
              </a:rPr>
              <a:t>日施行</a:t>
            </a:r>
            <a:r>
              <a:rPr lang="en-US" altLang="zh-TW" sz="1200" b="1" dirty="0">
                <a:solidFill>
                  <a:srgbClr val="FF0000"/>
                </a:solidFill>
                <a:latin typeface="華康中圓體"/>
                <a:ea typeface="華康中圓體"/>
                <a:cs typeface="Times New Roman" pitchFamily="18" charset="0"/>
              </a:rPr>
              <a:t>)</a:t>
            </a:r>
          </a:p>
        </p:txBody>
      </p:sp>
      <p:sp>
        <p:nvSpPr>
          <p:cNvPr id="34" name="文字方塊 33"/>
          <p:cNvSpPr txBox="1"/>
          <p:nvPr/>
        </p:nvSpPr>
        <p:spPr>
          <a:xfrm>
            <a:off x="4316413" y="993775"/>
            <a:ext cx="4324350" cy="584200"/>
          </a:xfrm>
          <a:prstGeom prst="rect">
            <a:avLst/>
          </a:prstGeom>
          <a:noFill/>
        </p:spPr>
        <p:txBody>
          <a:bodyPr>
            <a:spAutoFit/>
          </a:bodyPr>
          <a:lstStyle/>
          <a:p>
            <a:pPr algn="just">
              <a:buFont typeface="Wingdings 2" pitchFamily="18" charset="2"/>
              <a:buChar char="¡"/>
              <a:defRPr/>
            </a:pPr>
            <a:r>
              <a:rPr lang="zh-TW" altLang="en-US" sz="3200" b="1" dirty="0">
                <a:solidFill>
                  <a:srgbClr val="FF0000"/>
                </a:solidFill>
                <a:latin typeface="+mj-ea"/>
                <a:ea typeface="+mj-ea"/>
                <a:cs typeface="Times New Roman" pitchFamily="18" charset="0"/>
                <a:sym typeface="Wingdings 2" pitchFamily="18" charset="2"/>
              </a:rPr>
              <a:t>新制</a:t>
            </a:r>
            <a:r>
              <a:rPr lang="en-US" altLang="zh-TW" sz="3200" b="1" dirty="0">
                <a:solidFill>
                  <a:srgbClr val="FF0000"/>
                </a:solidFill>
                <a:latin typeface="+mj-ea"/>
                <a:ea typeface="+mj-ea"/>
                <a:cs typeface="Times New Roman" pitchFamily="18" charset="0"/>
                <a:sym typeface="Wingdings 2" pitchFamily="18" charset="2"/>
              </a:rPr>
              <a:t>(</a:t>
            </a:r>
            <a:r>
              <a:rPr lang="zh-TW" altLang="en-US" sz="3200" b="1" dirty="0">
                <a:solidFill>
                  <a:srgbClr val="FF0000"/>
                </a:solidFill>
                <a:latin typeface="+mj-ea"/>
                <a:ea typeface="+mj-ea"/>
                <a:cs typeface="Times New Roman" pitchFamily="18" charset="0"/>
                <a:sym typeface="Wingdings 2" pitchFamily="18" charset="2"/>
              </a:rPr>
              <a:t>先檢定，後實習</a:t>
            </a:r>
            <a:r>
              <a:rPr lang="en-US" altLang="zh-TW" sz="3200" b="1" dirty="0">
                <a:solidFill>
                  <a:srgbClr val="FF0000"/>
                </a:solidFill>
                <a:latin typeface="+mj-ea"/>
                <a:ea typeface="+mj-ea"/>
                <a:cs typeface="Times New Roman" pitchFamily="18" charset="0"/>
                <a:sym typeface="Wingdings 2" pitchFamily="18" charset="2"/>
              </a:rPr>
              <a:t>)</a:t>
            </a:r>
          </a:p>
        </p:txBody>
      </p:sp>
      <p:sp>
        <p:nvSpPr>
          <p:cNvPr id="2" name="文字方塊 1"/>
          <p:cNvSpPr txBox="1"/>
          <p:nvPr/>
        </p:nvSpPr>
        <p:spPr>
          <a:xfrm>
            <a:off x="5063505" y="3344347"/>
            <a:ext cx="1169987" cy="369332"/>
          </a:xfrm>
          <a:prstGeom prst="rect">
            <a:avLst/>
          </a:prstGeom>
          <a:noFill/>
        </p:spPr>
        <p:txBody>
          <a:bodyPr wrap="square" rtlCol="0">
            <a:spAutoFit/>
          </a:bodyPr>
          <a:lstStyle/>
          <a:p>
            <a:r>
              <a:rPr lang="zh-TW" altLang="en-US" b="1" dirty="0" smtClean="0">
                <a:solidFill>
                  <a:srgbClr val="0000FF"/>
                </a:solidFill>
              </a:rPr>
              <a:t>清大核發</a:t>
            </a:r>
            <a:endParaRPr lang="zh-TW" altLang="en-US" b="1" dirty="0">
              <a:solidFill>
                <a:srgbClr val="0000FF"/>
              </a:solidFill>
            </a:endParaRPr>
          </a:p>
        </p:txBody>
      </p:sp>
      <p:sp>
        <p:nvSpPr>
          <p:cNvPr id="35" name="文字方塊 34"/>
          <p:cNvSpPr txBox="1"/>
          <p:nvPr/>
        </p:nvSpPr>
        <p:spPr>
          <a:xfrm>
            <a:off x="6995144" y="2014987"/>
            <a:ext cx="1704977" cy="338554"/>
          </a:xfrm>
          <a:prstGeom prst="rect">
            <a:avLst/>
          </a:prstGeom>
          <a:noFill/>
        </p:spPr>
        <p:txBody>
          <a:bodyPr wrap="square" rtlCol="0">
            <a:spAutoFit/>
          </a:bodyPr>
          <a:lstStyle/>
          <a:p>
            <a:r>
              <a:rPr lang="zh-TW" altLang="en-US" sz="1600" b="1" dirty="0" smtClean="0">
                <a:solidFill>
                  <a:srgbClr val="0000FF"/>
                </a:solidFill>
              </a:rPr>
              <a:t>小教</a:t>
            </a:r>
            <a:r>
              <a:rPr lang="en-US" altLang="zh-TW" sz="1600" b="1" dirty="0" smtClean="0">
                <a:solidFill>
                  <a:srgbClr val="0000FF"/>
                </a:solidFill>
              </a:rPr>
              <a:t>/</a:t>
            </a:r>
            <a:r>
              <a:rPr lang="zh-TW" altLang="en-US" sz="1600" b="1" dirty="0" smtClean="0">
                <a:solidFill>
                  <a:srgbClr val="0000FF"/>
                </a:solidFill>
              </a:rPr>
              <a:t>中教擇一</a:t>
            </a:r>
            <a:endParaRPr lang="zh-TW" altLang="en-US" sz="1600" b="1" dirty="0">
              <a:solidFill>
                <a:srgbClr val="0000FF"/>
              </a:solidFill>
            </a:endParaRPr>
          </a:p>
        </p:txBody>
      </p:sp>
      <p:sp>
        <p:nvSpPr>
          <p:cNvPr id="36" name="文字方塊 35"/>
          <p:cNvSpPr txBox="1"/>
          <p:nvPr/>
        </p:nvSpPr>
        <p:spPr>
          <a:xfrm>
            <a:off x="5986294" y="5991555"/>
            <a:ext cx="1704977" cy="338554"/>
          </a:xfrm>
          <a:prstGeom prst="rect">
            <a:avLst/>
          </a:prstGeom>
          <a:noFill/>
        </p:spPr>
        <p:txBody>
          <a:bodyPr wrap="square" rtlCol="0">
            <a:spAutoFit/>
          </a:bodyPr>
          <a:lstStyle/>
          <a:p>
            <a:r>
              <a:rPr lang="zh-TW" altLang="en-US" sz="1600" b="1" dirty="0" smtClean="0">
                <a:solidFill>
                  <a:srgbClr val="0000FF"/>
                </a:solidFill>
              </a:rPr>
              <a:t>申請加另一類科</a:t>
            </a:r>
            <a:endParaRPr lang="zh-TW" altLang="en-US" sz="1600" b="1" dirty="0">
              <a:solidFill>
                <a:srgbClr val="0000FF"/>
              </a:solidFill>
            </a:endParaRPr>
          </a:p>
        </p:txBody>
      </p:sp>
    </p:spTree>
    <p:extLst>
      <p:ext uri="{BB962C8B-B14F-4D97-AF65-F5344CB8AC3E}">
        <p14:creationId xmlns:p14="http://schemas.microsoft.com/office/powerpoint/2010/main" val="907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39959" y="332656"/>
            <a:ext cx="8229600" cy="576263"/>
          </a:xfrm>
        </p:spPr>
        <p:txBody>
          <a:bodyPr/>
          <a:lstStyle/>
          <a:p>
            <a:r>
              <a:rPr lang="zh-TW" altLang="zh-TW" sz="3600" b="1" kern="100" dirty="0">
                <a:solidFill>
                  <a:srgbClr val="C00000"/>
                </a:solidFill>
                <a:latin typeface="+mj-ea"/>
                <a:cs typeface="Times New Roman" panose="02020603050405020304" pitchFamily="18" charset="0"/>
              </a:rPr>
              <a:t>課程科目及學分表</a:t>
            </a:r>
            <a:endParaRPr lang="zh-TW" altLang="en-US" b="1" dirty="0">
              <a:solidFill>
                <a:srgbClr val="C00000"/>
              </a:solidFill>
              <a:latin typeface="+mj-ea"/>
            </a:endParaRPr>
          </a:p>
        </p:txBody>
      </p:sp>
      <p:sp>
        <p:nvSpPr>
          <p:cNvPr id="3" name="內容版面配置區 2"/>
          <p:cNvSpPr>
            <a:spLocks noGrp="1"/>
          </p:cNvSpPr>
          <p:nvPr>
            <p:ph idx="1"/>
          </p:nvPr>
        </p:nvSpPr>
        <p:spPr>
          <a:xfrm>
            <a:off x="457200" y="1124743"/>
            <a:ext cx="8229600" cy="5257007"/>
          </a:xfrm>
        </p:spPr>
        <p:txBody>
          <a:bodyPr/>
          <a:lstStyle/>
          <a:p>
            <a:pPr>
              <a:buFont typeface="Wingdings" panose="05000000000000000000" pitchFamily="2" charset="2"/>
              <a:buChar char="n"/>
            </a:pPr>
            <a:r>
              <a:rPr lang="zh-TW" altLang="en-US" sz="2000" dirty="0"/>
              <a:t>詳參「國立清華大學國民小學師資職前教育課程專門課程與教育專業課程科目及學分表</a:t>
            </a:r>
            <a:r>
              <a:rPr lang="zh-TW" altLang="en-US" sz="2000" dirty="0" smtClean="0"/>
              <a:t>」</a:t>
            </a:r>
            <a:endParaRPr lang="en-US" altLang="zh-TW" sz="2000" dirty="0" smtClean="0"/>
          </a:p>
          <a:p>
            <a:pPr>
              <a:buFont typeface="Wingdings" panose="05000000000000000000" pitchFamily="2" charset="2"/>
              <a:buChar char="u"/>
            </a:pPr>
            <a:r>
              <a:rPr lang="zh-TW" altLang="en-US" dirty="0" smtClean="0"/>
              <a:t>專門</a:t>
            </a:r>
            <a:r>
              <a:rPr lang="zh-TW" altLang="en-US" dirty="0"/>
              <a:t>課程與教育實踐</a:t>
            </a:r>
            <a:r>
              <a:rPr lang="zh-TW" altLang="en-US" dirty="0" smtClean="0"/>
              <a:t>課程</a:t>
            </a:r>
            <a:endParaRPr lang="en-US" altLang="zh-TW" dirty="0" smtClean="0"/>
          </a:p>
          <a:p>
            <a:pPr lvl="1">
              <a:buFont typeface="Wingdings" panose="05000000000000000000" pitchFamily="2" charset="2"/>
              <a:buChar char="Ø"/>
            </a:pPr>
            <a:r>
              <a:rPr lang="zh-TW" altLang="en-US" dirty="0" smtClean="0"/>
              <a:t>共</a:t>
            </a:r>
            <a:r>
              <a:rPr lang="en-US" altLang="zh-TW" dirty="0"/>
              <a:t>26</a:t>
            </a:r>
            <a:r>
              <a:rPr lang="zh-TW" altLang="en-US" dirty="0" smtClean="0"/>
              <a:t>學分</a:t>
            </a:r>
            <a:endParaRPr lang="en-US" altLang="zh-TW" dirty="0" smtClean="0"/>
          </a:p>
          <a:p>
            <a:pPr lvl="1">
              <a:buFont typeface="Wingdings" panose="05000000000000000000" pitchFamily="2" charset="2"/>
              <a:buChar char="Ø"/>
            </a:pPr>
            <a:r>
              <a:rPr lang="zh-TW" altLang="en-US" dirty="0" smtClean="0"/>
              <a:t>以</a:t>
            </a:r>
            <a:r>
              <a:rPr lang="zh-TW" altLang="en-US" dirty="0"/>
              <a:t>專班方式辦理，寒暑假期間於清華大學南大校區修</a:t>
            </a:r>
            <a:r>
              <a:rPr lang="zh-TW" altLang="en-US" dirty="0" smtClean="0"/>
              <a:t>習</a:t>
            </a:r>
            <a:endParaRPr lang="en-US" altLang="zh-TW" dirty="0"/>
          </a:p>
          <a:p>
            <a:pPr>
              <a:buFont typeface="Wingdings" panose="05000000000000000000" pitchFamily="2" charset="2"/>
              <a:buChar char="u"/>
            </a:pPr>
            <a:r>
              <a:rPr lang="zh-TW" altLang="en-US" dirty="0" smtClean="0"/>
              <a:t>教育</a:t>
            </a:r>
            <a:r>
              <a:rPr lang="zh-TW" altLang="en-US" dirty="0"/>
              <a:t>基礎與教育方法</a:t>
            </a:r>
            <a:r>
              <a:rPr lang="zh-TW" altLang="en-US" dirty="0" smtClean="0"/>
              <a:t>課程</a:t>
            </a:r>
            <a:endParaRPr lang="en-US" altLang="zh-TW" dirty="0" smtClean="0"/>
          </a:p>
          <a:p>
            <a:pPr lvl="1">
              <a:buFont typeface="Wingdings" panose="05000000000000000000" pitchFamily="2" charset="2"/>
              <a:buChar char="Ø"/>
            </a:pPr>
            <a:r>
              <a:rPr lang="zh-TW" altLang="en-US" dirty="0" smtClean="0"/>
              <a:t>共</a:t>
            </a:r>
            <a:r>
              <a:rPr lang="en-US" altLang="zh-TW" dirty="0" smtClean="0"/>
              <a:t>20</a:t>
            </a:r>
            <a:r>
              <a:rPr lang="zh-TW" altLang="en-US" dirty="0" smtClean="0"/>
              <a:t>學分</a:t>
            </a:r>
            <a:endParaRPr lang="en-US" altLang="zh-TW" dirty="0" smtClean="0"/>
          </a:p>
          <a:p>
            <a:pPr lvl="1">
              <a:buFont typeface="Wingdings" panose="05000000000000000000" pitchFamily="2" charset="2"/>
              <a:buChar char="Ø"/>
            </a:pPr>
            <a:r>
              <a:rPr lang="zh-TW" altLang="en-US" dirty="0" smtClean="0"/>
              <a:t>於臺師大修習中等教程</a:t>
            </a:r>
            <a:r>
              <a:rPr lang="en-US" altLang="zh-TW" dirty="0" smtClean="0"/>
              <a:t>(</a:t>
            </a:r>
            <a:r>
              <a:rPr lang="zh-TW" altLang="en-US" dirty="0" smtClean="0"/>
              <a:t>教</a:t>
            </a:r>
            <a:r>
              <a:rPr lang="en-US" altLang="zh-TW" dirty="0" smtClean="0"/>
              <a:t>)</a:t>
            </a:r>
            <a:r>
              <a:rPr lang="zh-TW" altLang="en-US" dirty="0" smtClean="0"/>
              <a:t>課程</a:t>
            </a:r>
            <a:endParaRPr lang="en-US" altLang="zh-TW" dirty="0" smtClean="0"/>
          </a:p>
          <a:p>
            <a:pPr lvl="1"/>
            <a:endParaRPr lang="zh-TW" altLang="en-US" dirty="0"/>
          </a:p>
        </p:txBody>
      </p:sp>
      <p:sp>
        <p:nvSpPr>
          <p:cNvPr id="5" name="矩形 4"/>
          <p:cNvSpPr/>
          <p:nvPr/>
        </p:nvSpPr>
        <p:spPr>
          <a:xfrm>
            <a:off x="611560" y="5445647"/>
            <a:ext cx="7920880" cy="936104"/>
          </a:xfrm>
          <a:prstGeom prst="rect">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rgbClr val="FF0000"/>
                </a:solidFill>
              </a:rPr>
              <a:t>注意</a:t>
            </a:r>
            <a:r>
              <a:rPr lang="zh-TW" altLang="en-US" sz="2800" b="1" dirty="0">
                <a:solidFill>
                  <a:srgbClr val="FF0000"/>
                </a:solidFill>
              </a:rPr>
              <a:t>：未具本校中等教程資格之同學，所修之學分，嗣後不予抵免或採認中等教程學分。</a:t>
            </a:r>
          </a:p>
        </p:txBody>
      </p:sp>
    </p:spTree>
    <p:extLst>
      <p:ext uri="{BB962C8B-B14F-4D97-AF65-F5344CB8AC3E}">
        <p14:creationId xmlns:p14="http://schemas.microsoft.com/office/powerpoint/2010/main" val="386429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85192" y="188640"/>
            <a:ext cx="8229600" cy="576263"/>
          </a:xfrm>
        </p:spPr>
        <p:txBody>
          <a:bodyPr/>
          <a:lstStyle/>
          <a:p>
            <a:r>
              <a:rPr lang="zh-TW" altLang="en-US" sz="2400" b="1" dirty="0">
                <a:solidFill>
                  <a:srgbClr val="C00000"/>
                </a:solidFill>
              </a:rPr>
              <a:t>專門課程與教育實踐</a:t>
            </a:r>
            <a:r>
              <a:rPr lang="zh-TW" altLang="en-US" sz="2400" b="1" dirty="0" smtClean="0">
                <a:solidFill>
                  <a:srgbClr val="C00000"/>
                </a:solidFill>
              </a:rPr>
              <a:t>課程</a:t>
            </a:r>
            <a:r>
              <a:rPr lang="en-US" altLang="zh-TW" sz="2400" b="1" dirty="0" smtClean="0">
                <a:solidFill>
                  <a:srgbClr val="C00000"/>
                </a:solidFill>
              </a:rPr>
              <a:t>—26</a:t>
            </a:r>
            <a:r>
              <a:rPr lang="zh-TW" altLang="en-US" sz="2400" b="1" dirty="0" smtClean="0">
                <a:solidFill>
                  <a:srgbClr val="C00000"/>
                </a:solidFill>
              </a:rPr>
              <a:t>學分</a:t>
            </a:r>
            <a:endParaRPr lang="zh-TW" altLang="en-US" sz="2400" b="1" dirty="0">
              <a:solidFill>
                <a:srgbClr val="C00000"/>
              </a:solidFill>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256705120"/>
              </p:ext>
            </p:extLst>
          </p:nvPr>
        </p:nvGraphicFramePr>
        <p:xfrm>
          <a:off x="251520" y="692696"/>
          <a:ext cx="8496944" cy="5798005"/>
        </p:xfrm>
        <a:graphic>
          <a:graphicData uri="http://schemas.openxmlformats.org/drawingml/2006/table">
            <a:tbl>
              <a:tblPr firstRow="1" firstCol="1" bandRow="1"/>
              <a:tblGrid>
                <a:gridCol w="288032">
                  <a:extLst>
                    <a:ext uri="{9D8B030D-6E8A-4147-A177-3AD203B41FA5}">
                      <a16:colId xmlns:a16="http://schemas.microsoft.com/office/drawing/2014/main" val="4207391521"/>
                    </a:ext>
                  </a:extLst>
                </a:gridCol>
                <a:gridCol w="504056">
                  <a:extLst>
                    <a:ext uri="{9D8B030D-6E8A-4147-A177-3AD203B41FA5}">
                      <a16:colId xmlns:a16="http://schemas.microsoft.com/office/drawing/2014/main" val="3585927583"/>
                    </a:ext>
                  </a:extLst>
                </a:gridCol>
                <a:gridCol w="1490042">
                  <a:extLst>
                    <a:ext uri="{9D8B030D-6E8A-4147-A177-3AD203B41FA5}">
                      <a16:colId xmlns:a16="http://schemas.microsoft.com/office/drawing/2014/main" val="1831752856"/>
                    </a:ext>
                  </a:extLst>
                </a:gridCol>
                <a:gridCol w="457200">
                  <a:extLst>
                    <a:ext uri="{9D8B030D-6E8A-4147-A177-3AD203B41FA5}">
                      <a16:colId xmlns:a16="http://schemas.microsoft.com/office/drawing/2014/main" val="164027615"/>
                    </a:ext>
                  </a:extLst>
                </a:gridCol>
                <a:gridCol w="1200150">
                  <a:extLst>
                    <a:ext uri="{9D8B030D-6E8A-4147-A177-3AD203B41FA5}">
                      <a16:colId xmlns:a16="http://schemas.microsoft.com/office/drawing/2014/main" val="3820011905"/>
                    </a:ext>
                  </a:extLst>
                </a:gridCol>
                <a:gridCol w="1193800">
                  <a:extLst>
                    <a:ext uri="{9D8B030D-6E8A-4147-A177-3AD203B41FA5}">
                      <a16:colId xmlns:a16="http://schemas.microsoft.com/office/drawing/2014/main" val="268378131"/>
                    </a:ext>
                  </a:extLst>
                </a:gridCol>
                <a:gridCol w="1181100">
                  <a:extLst>
                    <a:ext uri="{9D8B030D-6E8A-4147-A177-3AD203B41FA5}">
                      <a16:colId xmlns:a16="http://schemas.microsoft.com/office/drawing/2014/main" val="3721014260"/>
                    </a:ext>
                  </a:extLst>
                </a:gridCol>
                <a:gridCol w="1181100">
                  <a:extLst>
                    <a:ext uri="{9D8B030D-6E8A-4147-A177-3AD203B41FA5}">
                      <a16:colId xmlns:a16="http://schemas.microsoft.com/office/drawing/2014/main" val="1693274811"/>
                    </a:ext>
                  </a:extLst>
                </a:gridCol>
                <a:gridCol w="1001464">
                  <a:extLst>
                    <a:ext uri="{9D8B030D-6E8A-4147-A177-3AD203B41FA5}">
                      <a16:colId xmlns:a16="http://schemas.microsoft.com/office/drawing/2014/main" val="659767988"/>
                    </a:ext>
                  </a:extLst>
                </a:gridCol>
              </a:tblGrid>
              <a:tr h="165191">
                <a:tc rowSpan="2">
                  <a:txBody>
                    <a:bodyPr/>
                    <a:lstStyle/>
                    <a:p>
                      <a:pPr algn="ctr">
                        <a:lnSpc>
                          <a:spcPts val="1800"/>
                        </a:lnSpc>
                        <a:spcAft>
                          <a:spcPts val="0"/>
                        </a:spcAft>
                      </a:pPr>
                      <a:r>
                        <a:rPr lang="en-US" sz="1800" b="1" kern="0" dirty="0" smtClean="0">
                          <a:effectLst/>
                          <a:latin typeface="標楷體" panose="03000509000000000000" pitchFamily="65" charset="-120"/>
                          <a:ea typeface="新細明體" panose="02020500000000000000" pitchFamily="18" charset="-120"/>
                          <a:cs typeface="新細明體" panose="02020500000000000000" pitchFamily="18" charset="-120"/>
                        </a:rPr>
                        <a:t>No</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a:lnSpc>
                          <a:spcPts val="1800"/>
                        </a:lnSpc>
                        <a:spcAft>
                          <a:spcPts val="0"/>
                        </a:spcAft>
                      </a:pPr>
                      <a:r>
                        <a:rPr lang="zh-TW" sz="1800" b="1" kern="0" dirty="0">
                          <a:effectLst/>
                          <a:latin typeface="Calibri" panose="020F0502020204030204" pitchFamily="34" charset="0"/>
                          <a:ea typeface="標楷體" panose="03000509000000000000" pitchFamily="65" charset="-120"/>
                          <a:cs typeface="新細明體" panose="02020500000000000000" pitchFamily="18" charset="-120"/>
                        </a:rPr>
                        <a:t>課程</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lnSpc>
                          <a:spcPts val="1800"/>
                        </a:lnSpc>
                        <a:spcAft>
                          <a:spcPts val="0"/>
                        </a:spcAft>
                      </a:pPr>
                      <a:r>
                        <a:rPr lang="zh-TW" sz="1800" b="1" kern="0" dirty="0">
                          <a:effectLst/>
                          <a:latin typeface="Calibri" panose="020F0502020204030204" pitchFamily="34" charset="0"/>
                          <a:ea typeface="標楷體" panose="03000509000000000000" pitchFamily="65" charset="-120"/>
                          <a:cs typeface="新細明體" panose="02020500000000000000" pitchFamily="18" charset="-120"/>
                        </a:rPr>
                        <a:t>類別</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a:lnSpc>
                          <a:spcPts val="1800"/>
                        </a:lnSpc>
                        <a:spcAft>
                          <a:spcPts val="0"/>
                        </a:spcAft>
                      </a:pPr>
                      <a:r>
                        <a:rPr lang="zh-TW" sz="1800" b="1" kern="0" dirty="0">
                          <a:effectLst/>
                          <a:latin typeface="Calibri" panose="020F0502020204030204" pitchFamily="34" charset="0"/>
                          <a:ea typeface="標楷體" panose="03000509000000000000" pitchFamily="65" charset="-120"/>
                          <a:cs typeface="新細明體" panose="02020500000000000000" pitchFamily="18" charset="-120"/>
                        </a:rPr>
                        <a:t>課程</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a:lnSpc>
                          <a:spcPts val="1800"/>
                        </a:lnSpc>
                        <a:spcAft>
                          <a:spcPts val="0"/>
                        </a:spcAft>
                      </a:pPr>
                      <a:r>
                        <a:rPr lang="zh-TW" sz="1800" b="1" kern="0" dirty="0">
                          <a:effectLst/>
                          <a:latin typeface="Calibri" panose="020F0502020204030204" pitchFamily="34" charset="0"/>
                          <a:ea typeface="標楷體" panose="03000509000000000000" pitchFamily="65" charset="-120"/>
                          <a:cs typeface="新細明體" panose="02020500000000000000" pitchFamily="18" charset="-120"/>
                        </a:rPr>
                        <a:t>學分數</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第一</a:t>
                      </a: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學年</a:t>
                      </a:r>
                      <a:endParaRPr lang="en-US" altLang="zh-TW" sz="1800" kern="0" dirty="0" smtClean="0">
                        <a:effectLst/>
                        <a:latin typeface="Calibri" panose="020F0502020204030204" pitchFamily="34" charset="0"/>
                        <a:ea typeface="標楷體" panose="03000509000000000000" pitchFamily="65" charset="-120"/>
                        <a:cs typeface="新細明體" panose="02020500000000000000" pitchFamily="18" charset="-120"/>
                      </a:endParaRPr>
                    </a:p>
                    <a:p>
                      <a:pPr algn="ctr">
                        <a:lnSpc>
                          <a:spcPts val="1800"/>
                        </a:lnSpc>
                        <a:spcAft>
                          <a:spcPts val="0"/>
                        </a:spcAft>
                      </a:pP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暑假</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第一</a:t>
                      </a: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學年</a:t>
                      </a:r>
                      <a:endParaRPr lang="en-US" altLang="zh-TW" sz="1800" kern="0" dirty="0" smtClean="0">
                        <a:effectLst/>
                        <a:latin typeface="Calibri" panose="020F0502020204030204" pitchFamily="34" charset="0"/>
                        <a:ea typeface="標楷體" panose="03000509000000000000" pitchFamily="65" charset="-120"/>
                        <a:cs typeface="新細明體" panose="02020500000000000000" pitchFamily="18" charset="-120"/>
                      </a:endParaRPr>
                    </a:p>
                    <a:p>
                      <a:pPr algn="ctr">
                        <a:lnSpc>
                          <a:spcPts val="1800"/>
                        </a:lnSpc>
                        <a:spcAft>
                          <a:spcPts val="0"/>
                        </a:spcAft>
                      </a:pP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寒假</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第二</a:t>
                      </a: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學年</a:t>
                      </a:r>
                      <a:endParaRPr lang="en-US" altLang="zh-TW" sz="1800" kern="0" dirty="0" smtClean="0">
                        <a:effectLst/>
                        <a:latin typeface="Calibri" panose="020F0502020204030204" pitchFamily="34" charset="0"/>
                        <a:ea typeface="標楷體" panose="03000509000000000000" pitchFamily="65" charset="-120"/>
                        <a:cs typeface="新細明體" panose="02020500000000000000" pitchFamily="18" charset="-120"/>
                      </a:endParaRPr>
                    </a:p>
                    <a:p>
                      <a:pPr algn="ctr">
                        <a:lnSpc>
                          <a:spcPts val="1800"/>
                        </a:lnSpc>
                        <a:spcAft>
                          <a:spcPts val="0"/>
                        </a:spcAft>
                      </a:pP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暑假</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第二</a:t>
                      </a: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學年</a:t>
                      </a:r>
                      <a:endParaRPr lang="en-US" altLang="zh-TW" sz="1800" kern="0" dirty="0" smtClean="0">
                        <a:effectLst/>
                        <a:latin typeface="Calibri" panose="020F0502020204030204" pitchFamily="34" charset="0"/>
                        <a:ea typeface="標楷體" panose="03000509000000000000" pitchFamily="65" charset="-120"/>
                        <a:cs typeface="新細明體" panose="02020500000000000000" pitchFamily="18" charset="-120"/>
                      </a:endParaRPr>
                    </a:p>
                    <a:p>
                      <a:pPr algn="ctr">
                        <a:lnSpc>
                          <a:spcPts val="1800"/>
                        </a:lnSpc>
                        <a:spcAft>
                          <a:spcPts val="0"/>
                        </a:spcAft>
                      </a:pPr>
                      <a:r>
                        <a:rPr lang="zh-TW" sz="1800" kern="0" dirty="0" smtClean="0">
                          <a:effectLst/>
                          <a:latin typeface="Calibri" panose="020F0502020204030204" pitchFamily="34" charset="0"/>
                          <a:ea typeface="標楷體" panose="03000509000000000000" pitchFamily="65" charset="-120"/>
                          <a:cs typeface="新細明體" panose="02020500000000000000" pitchFamily="18" charset="-120"/>
                        </a:rPr>
                        <a:t>寒假</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第三學年</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433896600"/>
                  </a:ext>
                </a:extLst>
              </a:tr>
              <a:tr h="3012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110</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8~9</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(5</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週</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111</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1~2</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(4</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週</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111</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7~9</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(9</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週</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112</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1~2</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(4</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週</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112</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8</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月至</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algn="ctr">
                        <a:lnSpc>
                          <a:spcPts val="1800"/>
                        </a:lnSpc>
                        <a:spcAft>
                          <a:spcPts val="0"/>
                        </a:spcAft>
                      </a:pP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113</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年</a:t>
                      </a:r>
                      <a:r>
                        <a:rPr lang="en-US" sz="1800" kern="0" dirty="0">
                          <a:effectLst/>
                          <a:latin typeface="標楷體" panose="03000509000000000000" pitchFamily="65" charset="-120"/>
                          <a:ea typeface="標楷體" panose="03000509000000000000" pitchFamily="65" charset="-120"/>
                          <a:cs typeface="新細明體" panose="02020500000000000000" pitchFamily="18" charset="-120"/>
                        </a:rPr>
                        <a:t>1</a:t>
                      </a:r>
                      <a:r>
                        <a:rPr lang="zh-TW" sz="1800" kern="0" dirty="0">
                          <a:effectLst/>
                          <a:latin typeface="標楷體" panose="03000509000000000000" pitchFamily="65" charset="-120"/>
                          <a:ea typeface="標楷體" panose="03000509000000000000" pitchFamily="65" charset="-120"/>
                          <a:cs typeface="新細明體" panose="02020500000000000000" pitchFamily="18" charset="-120"/>
                        </a:rPr>
                        <a:t>月</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91695517"/>
                  </a:ext>
                </a:extLst>
              </a:tr>
              <a:tr h="233211">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1</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專門</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數學</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dirty="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2">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教育實習</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406374"/>
                  </a:ext>
                </a:extLst>
              </a:tr>
              <a:tr h="233211">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專門</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口語表達</a:t>
                      </a:r>
                      <a:r>
                        <a:rPr lang="en-US" sz="1800" kern="0" dirty="0">
                          <a:effectLst/>
                          <a:latin typeface="Calibri" panose="020F0502020204030204" pitchFamily="34" charset="0"/>
                          <a:ea typeface="標楷體" panose="03000509000000000000" pitchFamily="65" charset="-120"/>
                          <a:cs typeface="新細明體" panose="02020500000000000000" pitchFamily="18" charset="-120"/>
                        </a:rPr>
                        <a:t>(</a:t>
                      </a: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包含國音及說話</a:t>
                      </a:r>
                      <a:r>
                        <a:rPr lang="en-US" sz="1800" kern="0" dirty="0">
                          <a:effectLst/>
                          <a:latin typeface="Calibri" panose="020F0502020204030204" pitchFamily="34" charset="0"/>
                          <a:ea typeface="標楷體" panose="03000509000000000000" pitchFamily="65" charset="-120"/>
                          <a:cs typeface="新細明體" panose="02020500000000000000" pitchFamily="18" charset="-120"/>
                        </a:rPr>
                        <a:t>)</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dirty="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3379757174"/>
                  </a:ext>
                </a:extLst>
              </a:tr>
              <a:tr h="233211">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3</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專門</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英語</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dirty="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3180521199"/>
                  </a:ext>
                </a:extLst>
              </a:tr>
              <a:tr h="233211">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4</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專門</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自然科學概論</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3049014450"/>
                  </a:ext>
                </a:extLst>
              </a:tr>
              <a:tr h="233211">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5</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專門</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en-US" sz="1800" kern="0" dirty="0">
                          <a:effectLst/>
                          <a:latin typeface="標楷體" panose="03000509000000000000" pitchFamily="65" charset="-120"/>
                          <a:ea typeface="新細明體" panose="02020500000000000000" pitchFamily="18" charset="-120"/>
                          <a:cs typeface="新細明體" panose="02020500000000000000" pitchFamily="18" charset="-120"/>
                        </a:rPr>
                        <a:t>STEAM</a:t>
                      </a: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教育</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43547587"/>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6</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教學實習</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4</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448338220"/>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7</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dirty="0">
                          <a:effectLst/>
                          <a:latin typeface="Calibri" panose="020F0502020204030204" pitchFamily="34" charset="0"/>
                          <a:ea typeface="標楷體" panose="03000509000000000000" pitchFamily="65" charset="-120"/>
                          <a:cs typeface="新細明體" panose="02020500000000000000" pitchFamily="18" charset="-120"/>
                        </a:rPr>
                        <a:t>國民小學數學教材教法</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870033634"/>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8</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國民小學國語教材教法</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510520298"/>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9</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國民小學英語教材教法</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extLst>
                  <a:ext uri="{0D108BD9-81ED-4DB2-BD59-A6C34878D82A}">
                    <a16:rowId xmlns:a16="http://schemas.microsoft.com/office/drawing/2014/main" val="342852685"/>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10</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國民小學自然科學教材教法</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vMerge="1">
                  <a:txBody>
                    <a:bodyPr/>
                    <a:lstStyle/>
                    <a:p>
                      <a:endParaRPr lang="zh-TW" altLang="en-US"/>
                    </a:p>
                  </a:txBody>
                  <a:tcPr/>
                </a:tc>
                <a:extLst>
                  <a:ext uri="{0D108BD9-81ED-4DB2-BD59-A6C34878D82A}">
                    <a16:rowId xmlns:a16="http://schemas.microsoft.com/office/drawing/2014/main" val="3307088377"/>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11</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國民小學藝術教材教法</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vMerge="1">
                  <a:txBody>
                    <a:bodyPr/>
                    <a:lstStyle/>
                    <a:p>
                      <a:endParaRPr lang="zh-TW" altLang="en-US"/>
                    </a:p>
                  </a:txBody>
                  <a:tcPr/>
                </a:tc>
                <a:extLst>
                  <a:ext uri="{0D108BD9-81ED-4DB2-BD59-A6C34878D82A}">
                    <a16:rowId xmlns:a16="http://schemas.microsoft.com/office/drawing/2014/main" val="461907592"/>
                  </a:ext>
                </a:extLst>
              </a:tr>
              <a:tr h="466423">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12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教育實踐</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Aft>
                          <a:spcPts val="0"/>
                        </a:spcAft>
                      </a:pPr>
                      <a:r>
                        <a:rPr lang="zh-TW" sz="1800" kern="0">
                          <a:effectLst/>
                          <a:latin typeface="Calibri" panose="020F0502020204030204" pitchFamily="34" charset="0"/>
                          <a:ea typeface="標楷體" panose="03000509000000000000" pitchFamily="65" charset="-120"/>
                          <a:cs typeface="新細明體" panose="02020500000000000000" pitchFamily="18" charset="-120"/>
                        </a:rPr>
                        <a:t>教育見習</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0">
                          <a:effectLst/>
                          <a:latin typeface="標楷體" panose="03000509000000000000" pitchFamily="65" charset="-120"/>
                          <a:ea typeface="新細明體" panose="02020500000000000000" pitchFamily="18" charset="-120"/>
                          <a:cs typeface="新細明體" panose="02020500000000000000" pitchFamily="18" charset="-120"/>
                        </a:rPr>
                        <a:t>2</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dirty="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800" kern="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ts val="1800"/>
                        </a:lnSpc>
                        <a:spcAft>
                          <a:spcPts val="0"/>
                        </a:spcAft>
                      </a:pPr>
                      <a:r>
                        <a:rPr lang="zh-TW" sz="1800" kern="0" dirty="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sz="1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3604" marR="136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766598276"/>
                  </a:ext>
                </a:extLst>
              </a:tr>
            </a:tbl>
          </a:graphicData>
        </a:graphic>
      </p:graphicFrame>
    </p:spTree>
    <p:extLst>
      <p:ext uri="{BB962C8B-B14F-4D97-AF65-F5344CB8AC3E}">
        <p14:creationId xmlns:p14="http://schemas.microsoft.com/office/powerpoint/2010/main" val="148712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6980" y="281174"/>
            <a:ext cx="8229600" cy="576263"/>
          </a:xfrm>
        </p:spPr>
        <p:txBody>
          <a:bodyPr/>
          <a:lstStyle/>
          <a:p>
            <a:r>
              <a:rPr lang="zh-TW" altLang="en-US" sz="2400" b="1" dirty="0">
                <a:solidFill>
                  <a:srgbClr val="C00000"/>
                </a:solidFill>
              </a:rPr>
              <a:t>教育基礎與教育方法</a:t>
            </a:r>
            <a:r>
              <a:rPr lang="zh-TW" altLang="en-US" sz="2400" b="1" dirty="0" smtClean="0">
                <a:solidFill>
                  <a:srgbClr val="C00000"/>
                </a:solidFill>
              </a:rPr>
              <a:t>課程</a:t>
            </a:r>
            <a:r>
              <a:rPr lang="en-US" altLang="zh-TW" sz="2400" b="1" dirty="0" smtClean="0">
                <a:solidFill>
                  <a:srgbClr val="C00000"/>
                </a:solidFill>
              </a:rPr>
              <a:t>—20</a:t>
            </a:r>
            <a:r>
              <a:rPr lang="zh-TW" altLang="en-US" sz="2400" b="1" dirty="0" smtClean="0">
                <a:solidFill>
                  <a:srgbClr val="C00000"/>
                </a:solidFill>
              </a:rPr>
              <a:t>學分</a:t>
            </a:r>
            <a:endParaRPr lang="zh-TW" altLang="en-US" sz="2400" b="1" dirty="0">
              <a:solidFill>
                <a:srgbClr val="C00000"/>
              </a:solidFill>
            </a:endParaRPr>
          </a:p>
        </p:txBody>
      </p:sp>
      <p:sp>
        <p:nvSpPr>
          <p:cNvPr id="3" name="內容版面配置區 2"/>
          <p:cNvSpPr>
            <a:spLocks noGrp="1"/>
          </p:cNvSpPr>
          <p:nvPr>
            <p:ph idx="1"/>
          </p:nvPr>
        </p:nvSpPr>
        <p:spPr>
          <a:xfrm>
            <a:off x="457200" y="980927"/>
            <a:ext cx="8229600" cy="5400824"/>
          </a:xfrm>
        </p:spPr>
        <p:txBody>
          <a:bodyPr/>
          <a:lstStyle/>
          <a:p>
            <a:endParaRPr lang="en-US" altLang="zh-TW" dirty="0" smtClean="0"/>
          </a:p>
          <a:p>
            <a:endParaRPr lang="en-US" altLang="zh-TW" dirty="0"/>
          </a:p>
          <a:p>
            <a:endParaRPr lang="en-US" altLang="zh-TW" dirty="0" smtClean="0"/>
          </a:p>
          <a:p>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43798989"/>
              </p:ext>
            </p:extLst>
          </p:nvPr>
        </p:nvGraphicFramePr>
        <p:xfrm>
          <a:off x="367549" y="838972"/>
          <a:ext cx="8248848" cy="4876800"/>
        </p:xfrm>
        <a:graphic>
          <a:graphicData uri="http://schemas.openxmlformats.org/drawingml/2006/table">
            <a:tbl>
              <a:tblPr firstRow="1" firstCol="1" bandRow="1"/>
              <a:tblGrid>
                <a:gridCol w="792088">
                  <a:extLst>
                    <a:ext uri="{9D8B030D-6E8A-4147-A177-3AD203B41FA5}">
                      <a16:colId xmlns:a16="http://schemas.microsoft.com/office/drawing/2014/main" val="3486960174"/>
                    </a:ext>
                  </a:extLst>
                </a:gridCol>
                <a:gridCol w="2543398">
                  <a:extLst>
                    <a:ext uri="{9D8B030D-6E8A-4147-A177-3AD203B41FA5}">
                      <a16:colId xmlns:a16="http://schemas.microsoft.com/office/drawing/2014/main" val="2821106602"/>
                    </a:ext>
                  </a:extLst>
                </a:gridCol>
                <a:gridCol w="1018052">
                  <a:extLst>
                    <a:ext uri="{9D8B030D-6E8A-4147-A177-3AD203B41FA5}">
                      <a16:colId xmlns:a16="http://schemas.microsoft.com/office/drawing/2014/main" val="1892845830"/>
                    </a:ext>
                  </a:extLst>
                </a:gridCol>
                <a:gridCol w="715617">
                  <a:extLst>
                    <a:ext uri="{9D8B030D-6E8A-4147-A177-3AD203B41FA5}">
                      <a16:colId xmlns:a16="http://schemas.microsoft.com/office/drawing/2014/main" val="242464620"/>
                    </a:ext>
                  </a:extLst>
                </a:gridCol>
                <a:gridCol w="3179693">
                  <a:extLst>
                    <a:ext uri="{9D8B030D-6E8A-4147-A177-3AD203B41FA5}">
                      <a16:colId xmlns:a16="http://schemas.microsoft.com/office/drawing/2014/main" val="1540239389"/>
                    </a:ext>
                  </a:extLst>
                </a:gridCol>
              </a:tblGrid>
              <a:tr h="0">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類型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科目名稱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a:effectLst/>
                          <a:latin typeface="標楷體" panose="03000509000000000000" pitchFamily="65" charset="-120"/>
                          <a:ea typeface="標楷體" panose="03000509000000000000" pitchFamily="65" charset="-120"/>
                          <a:cs typeface="Times New Roman" panose="02020603050405020304" pitchFamily="18" charset="0"/>
                        </a:rPr>
                        <a:t>學分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TW" sz="2000" kern="100">
                          <a:effectLst/>
                          <a:latin typeface="標楷體" panose="03000509000000000000" pitchFamily="65" charset="-120"/>
                          <a:ea typeface="標楷體" panose="03000509000000000000" pitchFamily="65" charset="-120"/>
                          <a:cs typeface="Times New Roman" panose="02020603050405020304" pitchFamily="18" charset="0"/>
                        </a:rPr>
                        <a:t>必選修修習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705992204"/>
                  </a:ext>
                </a:extLst>
              </a:tr>
              <a:tr h="0">
                <a:tc rowSpan="6">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教育基礎課程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教育概論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至少</a:t>
                      </a: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科</a:t>
                      </a: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4</a:t>
                      </a: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學分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4767308"/>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教育哲學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846573343"/>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教育社會學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4024855664"/>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教育心理學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3335226700"/>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 </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149927"/>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教育行政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924118772"/>
                  </a:ext>
                </a:extLst>
              </a:tr>
              <a:tr h="191135">
                <a:tc rowSpan="9">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教育方法課程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20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※教育議題專題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altLang="en-US" sz="1800" b="1" kern="100" dirty="0" smtClean="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rPr>
                        <a:t>含職業教育與訓練、生涯規劃</a:t>
                      </a:r>
                      <a:endParaRPr lang="zh-TW" sz="1800" b="1" kern="100" dirty="0">
                        <a:solidFill>
                          <a:srgbClr val="FF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3894977"/>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教學原理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至少</a:t>
                      </a: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 5 </a:t>
                      </a: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科</a:t>
                      </a: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10 </a:t>
                      </a: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學分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257317"/>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班級經營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612421814"/>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學習評量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60330213"/>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教學媒體與運用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804742230"/>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課程發展與設計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2047972044"/>
                  </a:ext>
                </a:extLst>
              </a:tr>
              <a:tr h="0">
                <a:tc vMerge="1">
                  <a:txBody>
                    <a:bodyPr/>
                    <a:lstStyle/>
                    <a:p>
                      <a:endParaRPr lang="zh-TW" altLang="en-US"/>
                    </a:p>
                  </a:txBody>
                  <a:tcPr/>
                </a:tc>
                <a:tc>
                  <a:txBody>
                    <a:bodyPr/>
                    <a:lstStyle/>
                    <a:p>
                      <a:pP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輔導原理與實務</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781523035"/>
                  </a:ext>
                </a:extLst>
              </a:tr>
              <a:tr h="0">
                <a:tc vMerge="1">
                  <a:txBody>
                    <a:bodyPr/>
                    <a:lstStyle/>
                    <a:p>
                      <a:endParaRPr lang="zh-TW" altLang="en-US"/>
                    </a:p>
                  </a:txBody>
                  <a:tcPr/>
                </a:tc>
                <a:tc>
                  <a:txBody>
                    <a:bodyPr/>
                    <a:lstStyle/>
                    <a:p>
                      <a:pPr>
                        <a:spcAft>
                          <a:spcPts val="0"/>
                        </a:spcAft>
                      </a:pPr>
                      <a:r>
                        <a:rPr lang="zh-TW" sz="2000" kern="100">
                          <a:effectLst/>
                          <a:latin typeface="標楷體" panose="03000509000000000000" pitchFamily="65" charset="-120"/>
                          <a:ea typeface="標楷體" panose="03000509000000000000" pitchFamily="65" charset="-120"/>
                          <a:cs typeface="Times New Roman" panose="02020603050405020304" pitchFamily="18" charset="0"/>
                        </a:rPr>
                        <a:t>特殊教育導論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3</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 </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0164984"/>
                  </a:ext>
                </a:extLst>
              </a:tr>
              <a:tr h="0">
                <a:tc vMerge="1">
                  <a:txBody>
                    <a:bodyPr/>
                    <a:lstStyle/>
                    <a:p>
                      <a:endParaRPr lang="zh-TW" altLang="en-US"/>
                    </a:p>
                  </a:txBody>
                  <a:tcPr/>
                </a:tc>
                <a:tc>
                  <a:txBody>
                    <a:bodyPr/>
                    <a:lstStyle/>
                    <a:p>
                      <a:pPr>
                        <a:spcAft>
                          <a:spcPts val="0"/>
                        </a:spcAft>
                      </a:pPr>
                      <a:r>
                        <a:rPr lang="zh-TW" sz="2000" kern="100">
                          <a:effectLst/>
                          <a:latin typeface="標楷體" panose="03000509000000000000" pitchFamily="65" charset="-120"/>
                          <a:ea typeface="標楷體" panose="03000509000000000000" pitchFamily="65" charset="-120"/>
                          <a:cs typeface="Times New Roman" panose="02020603050405020304" pitchFamily="18" charset="0"/>
                        </a:rPr>
                        <a:t>教育統計學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標楷體" panose="03000509000000000000" pitchFamily="65" charset="-120"/>
                          <a:ea typeface="標楷體" panose="03000509000000000000" pitchFamily="65" charset="-120"/>
                          <a:cs typeface="Times New Roman" panose="02020603050405020304" pitchFamily="18" charset="0"/>
                        </a:rPr>
                        <a:t>2</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effectLst/>
                          <a:latin typeface="標楷體" panose="03000509000000000000" pitchFamily="65" charset="-120"/>
                          <a:ea typeface="標楷體" panose="03000509000000000000" pitchFamily="65" charset="-120"/>
                          <a:cs typeface="Times New Roman" panose="02020603050405020304" pitchFamily="18" charset="0"/>
                        </a:rPr>
                        <a:t>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3513226236"/>
                  </a:ext>
                </a:extLst>
              </a:tr>
            </a:tbl>
          </a:graphicData>
        </a:graphic>
      </p:graphicFrame>
      <p:sp>
        <p:nvSpPr>
          <p:cNvPr id="6" name="矩形 5"/>
          <p:cNvSpPr/>
          <p:nvPr/>
        </p:nvSpPr>
        <p:spPr>
          <a:xfrm>
            <a:off x="349102" y="5819172"/>
            <a:ext cx="8136904" cy="936104"/>
          </a:xfrm>
          <a:prstGeom prst="rect">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rgbClr val="FF0000"/>
                </a:solidFill>
              </a:rPr>
              <a:t>注意：清大教育議題專題</a:t>
            </a:r>
            <a:r>
              <a:rPr lang="en-US" altLang="zh-TW" sz="2800" b="1" dirty="0">
                <a:solidFill>
                  <a:srgbClr val="FF0000"/>
                </a:solidFill>
              </a:rPr>
              <a:t>2</a:t>
            </a:r>
            <a:r>
              <a:rPr lang="zh-TW" altLang="en-US" sz="2800" b="1" dirty="0">
                <a:solidFill>
                  <a:srgbClr val="FF0000"/>
                </a:solidFill>
              </a:rPr>
              <a:t>學分：採認臺師大教育議題專題</a:t>
            </a:r>
            <a:r>
              <a:rPr lang="en-US" altLang="zh-TW" sz="2800" b="1" dirty="0">
                <a:solidFill>
                  <a:srgbClr val="FF0000"/>
                </a:solidFill>
              </a:rPr>
              <a:t>2</a:t>
            </a:r>
            <a:r>
              <a:rPr lang="zh-TW" altLang="en-US" sz="2800" b="1" dirty="0">
                <a:solidFill>
                  <a:srgbClr val="FF0000"/>
                </a:solidFill>
              </a:rPr>
              <a:t>學分</a:t>
            </a:r>
            <a:r>
              <a:rPr lang="en-US" altLang="zh-TW" sz="2800" b="1" dirty="0">
                <a:solidFill>
                  <a:srgbClr val="FF0000"/>
                </a:solidFill>
              </a:rPr>
              <a:t>+</a:t>
            </a:r>
            <a:r>
              <a:rPr lang="zh-TW" altLang="en-US" sz="2800" b="1" dirty="0">
                <a:solidFill>
                  <a:srgbClr val="FF0000"/>
                </a:solidFill>
              </a:rPr>
              <a:t>職業教育與訓練暨生涯規劃</a:t>
            </a:r>
            <a:r>
              <a:rPr lang="en-US" altLang="zh-TW" sz="2800" b="1" dirty="0">
                <a:solidFill>
                  <a:srgbClr val="FF0000"/>
                </a:solidFill>
              </a:rPr>
              <a:t>1</a:t>
            </a:r>
            <a:r>
              <a:rPr lang="zh-TW" altLang="en-US" sz="2800" b="1" dirty="0" smtClean="0">
                <a:solidFill>
                  <a:srgbClr val="FF0000"/>
                </a:solidFill>
              </a:rPr>
              <a:t>學分</a:t>
            </a:r>
            <a:endParaRPr lang="zh-TW" altLang="en-US" sz="2800" b="1" dirty="0">
              <a:solidFill>
                <a:srgbClr val="FF0000"/>
              </a:solidFill>
            </a:endParaRPr>
          </a:p>
        </p:txBody>
      </p:sp>
    </p:spTree>
    <p:extLst>
      <p:ext uri="{BB962C8B-B14F-4D97-AF65-F5344CB8AC3E}">
        <p14:creationId xmlns:p14="http://schemas.microsoft.com/office/powerpoint/2010/main" val="3086378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b="1" dirty="0">
                <a:solidFill>
                  <a:srgbClr val="C00000"/>
                </a:solidFill>
              </a:rPr>
              <a:t>甄選</a:t>
            </a:r>
            <a:r>
              <a:rPr lang="zh-TW" altLang="en-US" b="1" dirty="0" smtClean="0">
                <a:solidFill>
                  <a:srgbClr val="C00000"/>
                </a:solidFill>
              </a:rPr>
              <a:t>名額及</a:t>
            </a:r>
            <a:r>
              <a:rPr lang="zh-TW" altLang="en-US" b="1" dirty="0">
                <a:solidFill>
                  <a:srgbClr val="C00000"/>
                </a:solidFill>
              </a:rPr>
              <a:t>申請</a:t>
            </a:r>
            <a:r>
              <a:rPr lang="zh-TW" altLang="en-US" b="1" dirty="0" smtClean="0">
                <a:solidFill>
                  <a:srgbClr val="C00000"/>
                </a:solidFill>
              </a:rPr>
              <a:t>資格</a:t>
            </a:r>
            <a:endParaRPr lang="zh-TW" altLang="en-US" b="1" dirty="0">
              <a:solidFill>
                <a:srgbClr val="C00000"/>
              </a:solidFill>
            </a:endParaRPr>
          </a:p>
        </p:txBody>
      </p:sp>
      <p:sp>
        <p:nvSpPr>
          <p:cNvPr id="3" name="內容版面配置區 2"/>
          <p:cNvSpPr>
            <a:spLocks noGrp="1"/>
          </p:cNvSpPr>
          <p:nvPr>
            <p:ph idx="1"/>
          </p:nvPr>
        </p:nvSpPr>
        <p:spPr/>
        <p:txBody>
          <a:bodyPr/>
          <a:lstStyle/>
          <a:p>
            <a:pPr>
              <a:buFont typeface="Wingdings" panose="05000000000000000000" pitchFamily="2" charset="2"/>
              <a:buChar char="u"/>
            </a:pPr>
            <a:r>
              <a:rPr lang="zh-TW" altLang="en-US" dirty="0" smtClean="0"/>
              <a:t>甄選</a:t>
            </a:r>
            <a:r>
              <a:rPr lang="zh-TW" altLang="en-US" dirty="0"/>
              <a:t>名額</a:t>
            </a:r>
            <a:r>
              <a:rPr lang="zh-TW" altLang="en-US" dirty="0" smtClean="0"/>
              <a:t>：</a:t>
            </a:r>
            <a:r>
              <a:rPr lang="en-US" altLang="zh-TW" dirty="0" smtClean="0"/>
              <a:t>15</a:t>
            </a:r>
            <a:r>
              <a:rPr lang="zh-TW" altLang="en-US" dirty="0" smtClean="0"/>
              <a:t>名。</a:t>
            </a:r>
            <a:endParaRPr lang="en-US" altLang="zh-TW" dirty="0" smtClean="0"/>
          </a:p>
          <a:p>
            <a:pPr>
              <a:buFont typeface="Wingdings" panose="05000000000000000000" pitchFamily="2" charset="2"/>
              <a:buChar char="u"/>
            </a:pPr>
            <a:r>
              <a:rPr lang="zh-TW" altLang="en-US" dirty="0" smtClean="0"/>
              <a:t>申請資格</a:t>
            </a:r>
            <a:endParaRPr lang="en-US" altLang="zh-TW" dirty="0" smtClean="0"/>
          </a:p>
          <a:p>
            <a:pPr lvl="1" fontAlgn="auto">
              <a:buFont typeface="Wingdings" panose="05000000000000000000" pitchFamily="2" charset="2"/>
              <a:buChar char="Ø"/>
            </a:pPr>
            <a:r>
              <a:rPr lang="zh-TW" altLang="zh-TW" dirty="0" smtClean="0"/>
              <a:t>臺</a:t>
            </a:r>
            <a:r>
              <a:rPr lang="zh-TW" altLang="zh-TW" dirty="0"/>
              <a:t>師大</a:t>
            </a:r>
            <a:r>
              <a:rPr lang="zh-TW" altLang="zh-TW" b="1" u="sng" dirty="0">
                <a:solidFill>
                  <a:srgbClr val="FF0000"/>
                </a:solidFill>
              </a:rPr>
              <a:t>表演藝術學士學位學</a:t>
            </a:r>
            <a:r>
              <a:rPr lang="zh-TW" altLang="zh-TW" b="1" u="sng" dirty="0" smtClean="0">
                <a:solidFill>
                  <a:srgbClr val="FF0000"/>
                </a:solidFill>
              </a:rPr>
              <a:t>程</a:t>
            </a:r>
            <a:r>
              <a:rPr lang="zh-TW" altLang="en-US" dirty="0"/>
              <a:t>或</a:t>
            </a:r>
            <a:r>
              <a:rPr lang="zh-TW" altLang="en-US" b="1" u="sng" dirty="0">
                <a:solidFill>
                  <a:srgbClr val="FF0000"/>
                </a:solidFill>
              </a:rPr>
              <a:t>表演藝術研究所</a:t>
            </a:r>
            <a:r>
              <a:rPr lang="zh-TW" altLang="zh-TW" dirty="0" smtClean="0"/>
              <a:t>日間</a:t>
            </a:r>
            <a:r>
              <a:rPr lang="zh-TW" altLang="zh-TW" dirty="0"/>
              <a:t>學制在學學生</a:t>
            </a:r>
          </a:p>
          <a:p>
            <a:pPr lvl="1" fontAlgn="auto">
              <a:buFont typeface="Wingdings" panose="05000000000000000000" pitchFamily="2" charset="2"/>
              <a:buChar char="Ø"/>
            </a:pPr>
            <a:r>
              <a:rPr lang="zh-TW" altLang="zh-TW" dirty="0" smtClean="0"/>
              <a:t>臺</a:t>
            </a:r>
            <a:r>
              <a:rPr lang="zh-TW" altLang="zh-TW" dirty="0"/>
              <a:t>師大日間學制在學</a:t>
            </a:r>
            <a:r>
              <a:rPr lang="zh-TW" altLang="zh-TW" dirty="0" smtClean="0"/>
              <a:t>學生</a:t>
            </a:r>
            <a:r>
              <a:rPr lang="en-US" altLang="zh-TW" dirty="0"/>
              <a:t>(</a:t>
            </a:r>
            <a:r>
              <a:rPr lang="zh-TW" altLang="zh-TW" dirty="0"/>
              <a:t>含錄取臺師大</a:t>
            </a:r>
            <a:r>
              <a:rPr lang="en-US" altLang="zh-TW" dirty="0"/>
              <a:t>110</a:t>
            </a:r>
            <a:r>
              <a:rPr lang="zh-TW" altLang="zh-TW" dirty="0"/>
              <a:t>學年度日間學制學生</a:t>
            </a:r>
            <a:r>
              <a:rPr lang="en-US" altLang="zh-TW" dirty="0"/>
              <a:t>)</a:t>
            </a:r>
            <a:r>
              <a:rPr lang="zh-TW" altLang="zh-TW" dirty="0" smtClean="0"/>
              <a:t>，</a:t>
            </a:r>
            <a:r>
              <a:rPr lang="zh-TW" altLang="zh-TW" dirty="0"/>
              <a:t>已具臺師大表演藝術學士學位學程或表演藝術研究所畢業證書</a:t>
            </a:r>
          </a:p>
          <a:p>
            <a:pPr lvl="1">
              <a:buFont typeface="Wingdings" panose="05000000000000000000" pitchFamily="2" charset="2"/>
              <a:buChar char="Ø"/>
            </a:pPr>
            <a:r>
              <a:rPr lang="zh-TW" altLang="zh-TW" dirty="0" smtClean="0"/>
              <a:t>已</a:t>
            </a:r>
            <a:r>
              <a:rPr lang="zh-TW" altLang="zh-TW" dirty="0"/>
              <a:t>正式錄取臺師大表演藝術研究所</a:t>
            </a:r>
            <a:r>
              <a:rPr lang="en-US" altLang="zh-TW" dirty="0"/>
              <a:t>110</a:t>
            </a:r>
            <a:r>
              <a:rPr lang="zh-TW" altLang="zh-TW" dirty="0"/>
              <a:t>學年度</a:t>
            </a:r>
            <a:r>
              <a:rPr lang="zh-TW" altLang="zh-TW" dirty="0" smtClean="0"/>
              <a:t>碩士</a:t>
            </a:r>
            <a:r>
              <a:rPr lang="zh-TW" altLang="zh-TW" dirty="0"/>
              <a:t>班入學資格，且確定於</a:t>
            </a:r>
            <a:r>
              <a:rPr lang="en-US" altLang="zh-TW" dirty="0"/>
              <a:t>110</a:t>
            </a:r>
            <a:r>
              <a:rPr lang="zh-TW" altLang="zh-TW" dirty="0"/>
              <a:t>學年度第一學期</a:t>
            </a:r>
            <a:r>
              <a:rPr lang="zh-TW" altLang="zh-TW" dirty="0" smtClean="0"/>
              <a:t>就讀</a:t>
            </a:r>
            <a:r>
              <a:rPr lang="zh-TW" altLang="en-US" dirty="0" smtClean="0"/>
              <a:t>者</a:t>
            </a:r>
            <a:endParaRPr lang="en-US" altLang="zh-TW" dirty="0" smtClean="0"/>
          </a:p>
        </p:txBody>
      </p:sp>
    </p:spTree>
    <p:extLst>
      <p:ext uri="{BB962C8B-B14F-4D97-AF65-F5344CB8AC3E}">
        <p14:creationId xmlns:p14="http://schemas.microsoft.com/office/powerpoint/2010/main" val="3709786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807" y="404664"/>
            <a:ext cx="8229600" cy="576263"/>
          </a:xfrm>
        </p:spPr>
        <p:txBody>
          <a:bodyPr/>
          <a:lstStyle/>
          <a:p>
            <a:r>
              <a:rPr lang="zh-TW" altLang="zh-TW" b="1" kern="100" dirty="0">
                <a:solidFill>
                  <a:srgbClr val="C00000"/>
                </a:solidFill>
                <a:latin typeface="+mn-ea"/>
                <a:cs typeface="Times New Roman" panose="02020603050405020304" pitchFamily="18" charset="0"/>
              </a:rPr>
              <a:t>申請</a:t>
            </a:r>
            <a:r>
              <a:rPr lang="zh-TW" altLang="zh-TW" b="1" kern="100" dirty="0" smtClean="0">
                <a:solidFill>
                  <a:srgbClr val="C00000"/>
                </a:solidFill>
                <a:latin typeface="+mn-ea"/>
                <a:cs typeface="Times New Roman" panose="02020603050405020304" pitchFamily="18" charset="0"/>
              </a:rPr>
              <a:t>期間</a:t>
            </a:r>
            <a:r>
              <a:rPr lang="zh-TW" altLang="en-US" b="1" kern="100" dirty="0" smtClean="0">
                <a:solidFill>
                  <a:srgbClr val="C00000"/>
                </a:solidFill>
                <a:latin typeface="+mn-ea"/>
                <a:cs typeface="Times New Roman" panose="02020603050405020304" pitchFamily="18" charset="0"/>
              </a:rPr>
              <a:t>及</a:t>
            </a:r>
            <a:r>
              <a:rPr lang="zh-TW" altLang="en-US" b="1" dirty="0">
                <a:solidFill>
                  <a:srgbClr val="C00000"/>
                </a:solidFill>
                <a:latin typeface="+mn-ea"/>
              </a:rPr>
              <a:t>申請</a:t>
            </a:r>
            <a:r>
              <a:rPr lang="zh-TW" altLang="en-US" b="1" dirty="0" smtClean="0">
                <a:solidFill>
                  <a:srgbClr val="C00000"/>
                </a:solidFill>
                <a:latin typeface="+mn-ea"/>
              </a:rPr>
              <a:t>方式</a:t>
            </a:r>
            <a:endParaRPr lang="zh-TW" altLang="en-US" b="1" dirty="0">
              <a:solidFill>
                <a:srgbClr val="C00000"/>
              </a:solidFill>
            </a:endParaRPr>
          </a:p>
        </p:txBody>
      </p:sp>
      <p:sp>
        <p:nvSpPr>
          <p:cNvPr id="3" name="內容版面配置區 2"/>
          <p:cNvSpPr>
            <a:spLocks noGrp="1"/>
          </p:cNvSpPr>
          <p:nvPr>
            <p:ph idx="1"/>
          </p:nvPr>
        </p:nvSpPr>
        <p:spPr>
          <a:xfrm>
            <a:off x="357807" y="1196752"/>
            <a:ext cx="8229600" cy="4897437"/>
          </a:xfrm>
        </p:spPr>
        <p:txBody>
          <a:bodyPr/>
          <a:lstStyle/>
          <a:p>
            <a:pPr>
              <a:buFont typeface="Wingdings" panose="05000000000000000000" pitchFamily="2" charset="2"/>
              <a:buChar char="u"/>
            </a:pPr>
            <a:r>
              <a:rPr lang="zh-TW" altLang="zh-TW" kern="100" dirty="0">
                <a:latin typeface="+mn-ea"/>
                <a:cs typeface="Times New Roman" panose="02020603050405020304" pitchFamily="18" charset="0"/>
              </a:rPr>
              <a:t>申請</a:t>
            </a:r>
            <a:r>
              <a:rPr lang="zh-TW" altLang="zh-TW" kern="100" dirty="0" smtClean="0">
                <a:latin typeface="+mn-ea"/>
                <a:cs typeface="Times New Roman" panose="02020603050405020304" pitchFamily="18" charset="0"/>
              </a:rPr>
              <a:t>期間</a:t>
            </a:r>
            <a:endParaRPr lang="en-US" altLang="zh-TW" kern="100" dirty="0" smtClean="0">
              <a:latin typeface="+mn-ea"/>
              <a:cs typeface="Times New Roman" panose="02020603050405020304" pitchFamily="18" charset="0"/>
            </a:endParaRPr>
          </a:p>
          <a:p>
            <a:pPr lvl="1">
              <a:buFont typeface="Wingdings" panose="05000000000000000000" pitchFamily="2" charset="2"/>
              <a:buChar char="Ø"/>
            </a:pPr>
            <a:r>
              <a:rPr lang="en-US" altLang="zh-TW" kern="100" dirty="0" smtClean="0">
                <a:solidFill>
                  <a:srgbClr val="FF0000"/>
                </a:solidFill>
                <a:latin typeface="+mn-ea"/>
                <a:ea typeface="+mn-ea"/>
                <a:cs typeface="Times New Roman" panose="02020603050405020304" pitchFamily="18" charset="0"/>
              </a:rPr>
              <a:t>110</a:t>
            </a:r>
            <a:r>
              <a:rPr lang="zh-TW" altLang="zh-TW" kern="100" dirty="0">
                <a:solidFill>
                  <a:srgbClr val="FF0000"/>
                </a:solidFill>
                <a:latin typeface="+mn-ea"/>
                <a:ea typeface="+mn-ea"/>
                <a:cs typeface="Times New Roman" panose="02020603050405020304" pitchFamily="18" charset="0"/>
              </a:rPr>
              <a:t>年</a:t>
            </a:r>
            <a:r>
              <a:rPr lang="en-US" altLang="zh-TW" kern="100" dirty="0">
                <a:solidFill>
                  <a:srgbClr val="FF0000"/>
                </a:solidFill>
                <a:latin typeface="+mn-ea"/>
                <a:ea typeface="+mn-ea"/>
                <a:cs typeface="Times New Roman" panose="02020603050405020304" pitchFamily="18" charset="0"/>
              </a:rPr>
              <a:t>5</a:t>
            </a:r>
            <a:r>
              <a:rPr lang="zh-TW" altLang="zh-TW" kern="100" dirty="0">
                <a:solidFill>
                  <a:srgbClr val="FF0000"/>
                </a:solidFill>
                <a:latin typeface="+mn-ea"/>
                <a:ea typeface="+mn-ea"/>
                <a:cs typeface="Times New Roman" panose="02020603050405020304" pitchFamily="18" charset="0"/>
              </a:rPr>
              <a:t>月</a:t>
            </a:r>
            <a:r>
              <a:rPr lang="en-US" altLang="zh-TW" kern="100" dirty="0">
                <a:solidFill>
                  <a:srgbClr val="FF0000"/>
                </a:solidFill>
                <a:latin typeface="+mn-ea"/>
                <a:ea typeface="+mn-ea"/>
                <a:cs typeface="Times New Roman" panose="02020603050405020304" pitchFamily="18" charset="0"/>
              </a:rPr>
              <a:t>24</a:t>
            </a:r>
            <a:r>
              <a:rPr lang="zh-TW" altLang="zh-TW" kern="100" dirty="0" smtClean="0">
                <a:solidFill>
                  <a:srgbClr val="FF0000"/>
                </a:solidFill>
                <a:latin typeface="+mn-ea"/>
                <a:ea typeface="+mn-ea"/>
                <a:cs typeface="Times New Roman" panose="02020603050405020304" pitchFamily="18" charset="0"/>
              </a:rPr>
              <a:t>日</a:t>
            </a:r>
            <a:r>
              <a:rPr lang="en-US" altLang="zh-TW" kern="100" dirty="0" smtClean="0">
                <a:solidFill>
                  <a:srgbClr val="FF0000"/>
                </a:solidFill>
                <a:latin typeface="+mn-ea"/>
                <a:ea typeface="+mn-ea"/>
                <a:cs typeface="Times New Roman" panose="02020603050405020304" pitchFamily="18" charset="0"/>
              </a:rPr>
              <a:t>(</a:t>
            </a:r>
            <a:r>
              <a:rPr lang="zh-TW" altLang="zh-TW" kern="100" dirty="0" smtClean="0">
                <a:solidFill>
                  <a:srgbClr val="FF0000"/>
                </a:solidFill>
                <a:latin typeface="+mn-ea"/>
                <a:ea typeface="+mn-ea"/>
                <a:cs typeface="Times New Roman" panose="02020603050405020304" pitchFamily="18" charset="0"/>
              </a:rPr>
              <a:t>星期一</a:t>
            </a:r>
            <a:r>
              <a:rPr lang="en-US" altLang="zh-TW" kern="100" dirty="0" smtClean="0">
                <a:solidFill>
                  <a:srgbClr val="FF0000"/>
                </a:solidFill>
                <a:latin typeface="+mn-ea"/>
                <a:ea typeface="+mn-ea"/>
                <a:cs typeface="Times New Roman" panose="02020603050405020304" pitchFamily="18" charset="0"/>
              </a:rPr>
              <a:t>)</a:t>
            </a:r>
            <a:r>
              <a:rPr lang="zh-TW" altLang="zh-TW" kern="100" dirty="0" smtClean="0">
                <a:solidFill>
                  <a:srgbClr val="FF0000"/>
                </a:solidFill>
                <a:latin typeface="+mn-ea"/>
                <a:ea typeface="+mn-ea"/>
                <a:cs typeface="Times New Roman" panose="02020603050405020304" pitchFamily="18" charset="0"/>
              </a:rPr>
              <a:t>至</a:t>
            </a:r>
            <a:r>
              <a:rPr lang="en-US" altLang="zh-TW" kern="100" dirty="0">
                <a:solidFill>
                  <a:srgbClr val="FF0000"/>
                </a:solidFill>
                <a:latin typeface="+mn-ea"/>
                <a:ea typeface="+mn-ea"/>
                <a:cs typeface="Times New Roman" panose="02020603050405020304" pitchFamily="18" charset="0"/>
              </a:rPr>
              <a:t>6</a:t>
            </a:r>
            <a:r>
              <a:rPr lang="zh-TW" altLang="zh-TW" kern="100" dirty="0">
                <a:solidFill>
                  <a:srgbClr val="FF0000"/>
                </a:solidFill>
                <a:latin typeface="+mn-ea"/>
                <a:ea typeface="+mn-ea"/>
                <a:cs typeface="Times New Roman" panose="02020603050405020304" pitchFamily="18" charset="0"/>
              </a:rPr>
              <a:t>月</a:t>
            </a:r>
            <a:r>
              <a:rPr lang="en-US" altLang="zh-TW" kern="100" dirty="0">
                <a:solidFill>
                  <a:srgbClr val="FF0000"/>
                </a:solidFill>
                <a:latin typeface="+mn-ea"/>
                <a:ea typeface="+mn-ea"/>
                <a:cs typeface="Times New Roman" panose="02020603050405020304" pitchFamily="18" charset="0"/>
              </a:rPr>
              <a:t>16</a:t>
            </a:r>
            <a:r>
              <a:rPr lang="zh-TW" altLang="zh-TW" kern="100" dirty="0" smtClean="0">
                <a:solidFill>
                  <a:srgbClr val="FF0000"/>
                </a:solidFill>
                <a:latin typeface="+mn-ea"/>
                <a:ea typeface="+mn-ea"/>
                <a:cs typeface="Times New Roman" panose="02020603050405020304" pitchFamily="18" charset="0"/>
              </a:rPr>
              <a:t>日</a:t>
            </a:r>
            <a:r>
              <a:rPr lang="en-US" altLang="zh-TW" kern="100" dirty="0" smtClean="0">
                <a:solidFill>
                  <a:srgbClr val="FF0000"/>
                </a:solidFill>
                <a:latin typeface="+mn-ea"/>
                <a:ea typeface="+mn-ea"/>
                <a:cs typeface="Times New Roman" panose="02020603050405020304" pitchFamily="18" charset="0"/>
              </a:rPr>
              <a:t>(</a:t>
            </a:r>
            <a:r>
              <a:rPr lang="zh-TW" altLang="zh-TW" kern="100" dirty="0" smtClean="0">
                <a:solidFill>
                  <a:srgbClr val="FF0000"/>
                </a:solidFill>
                <a:latin typeface="+mn-ea"/>
                <a:ea typeface="+mn-ea"/>
                <a:cs typeface="Times New Roman" panose="02020603050405020304" pitchFamily="18" charset="0"/>
              </a:rPr>
              <a:t>星期三</a:t>
            </a:r>
            <a:r>
              <a:rPr lang="en-US" altLang="zh-TW" kern="100" dirty="0" smtClean="0">
                <a:solidFill>
                  <a:srgbClr val="FF0000"/>
                </a:solidFill>
                <a:latin typeface="+mn-ea"/>
                <a:ea typeface="+mn-ea"/>
                <a:cs typeface="Times New Roman" panose="02020603050405020304" pitchFamily="18" charset="0"/>
              </a:rPr>
              <a:t>)</a:t>
            </a:r>
            <a:endParaRPr lang="en-US" altLang="zh-TW" b="1" kern="100" dirty="0" smtClean="0">
              <a:solidFill>
                <a:srgbClr val="FF0000"/>
              </a:solidFill>
              <a:latin typeface="+mn-ea"/>
              <a:ea typeface="+mn-ea"/>
              <a:cs typeface="Times New Roman" panose="02020603050405020304" pitchFamily="18" charset="0"/>
            </a:endParaRPr>
          </a:p>
          <a:p>
            <a:pPr>
              <a:buFont typeface="Wingdings" panose="05000000000000000000" pitchFamily="2" charset="2"/>
              <a:buChar char="u"/>
            </a:pPr>
            <a:r>
              <a:rPr lang="zh-TW" altLang="en-US" dirty="0" smtClean="0">
                <a:latin typeface="+mn-ea"/>
              </a:rPr>
              <a:t>申請</a:t>
            </a:r>
            <a:r>
              <a:rPr lang="zh-TW" altLang="en-US" dirty="0">
                <a:latin typeface="+mn-ea"/>
              </a:rPr>
              <a:t>方式</a:t>
            </a:r>
            <a:r>
              <a:rPr lang="zh-TW" altLang="en-US" dirty="0" smtClean="0">
                <a:latin typeface="+mn-ea"/>
              </a:rPr>
              <a:t>：</a:t>
            </a:r>
            <a:r>
              <a:rPr lang="zh-TW" altLang="en-US" dirty="0" smtClean="0">
                <a:solidFill>
                  <a:srgbClr val="FF0000"/>
                </a:solidFill>
                <a:latin typeface="+mn-ea"/>
              </a:rPr>
              <a:t>向</a:t>
            </a:r>
            <a:r>
              <a:rPr lang="zh-TW" altLang="en-US" dirty="0">
                <a:solidFill>
                  <a:srgbClr val="FF0000"/>
                </a:solidFill>
                <a:latin typeface="+mn-ea"/>
              </a:rPr>
              <a:t>臺師大表演藝術研究所暨學士學位學程提出</a:t>
            </a:r>
            <a:r>
              <a:rPr lang="zh-TW" altLang="en-US" dirty="0" smtClean="0">
                <a:solidFill>
                  <a:srgbClr val="FF0000"/>
                </a:solidFill>
                <a:latin typeface="+mn-ea"/>
              </a:rPr>
              <a:t>申請</a:t>
            </a:r>
            <a:endParaRPr lang="zh-TW" altLang="en-US" dirty="0">
              <a:latin typeface="+mn-ea"/>
            </a:endParaRPr>
          </a:p>
          <a:p>
            <a:pPr marL="457200" lvl="1" indent="0">
              <a:buNone/>
            </a:pP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一</a:t>
            </a:r>
            <a:r>
              <a:rPr lang="en-US" altLang="zh-TW" dirty="0">
                <a:latin typeface="新細明體" panose="02020500000000000000" pitchFamily="18" charset="-120"/>
                <a:ea typeface="新細明體" panose="02020500000000000000" pitchFamily="18" charset="-120"/>
              </a:rPr>
              <a:t>)</a:t>
            </a:r>
            <a:r>
              <a:rPr lang="zh-TW" altLang="en-US" dirty="0" smtClean="0">
                <a:latin typeface="新細明體" panose="02020500000000000000" pitchFamily="18" charset="-120"/>
                <a:ea typeface="新細明體" panose="02020500000000000000" pitchFamily="18" charset="-120"/>
              </a:rPr>
              <a:t>申請表。</a:t>
            </a:r>
            <a:endParaRPr lang="zh-TW" altLang="en-US" dirty="0">
              <a:latin typeface="新細明體" panose="02020500000000000000" pitchFamily="18" charset="-120"/>
              <a:ea typeface="新細明體" panose="02020500000000000000" pitchFamily="18" charset="-120"/>
            </a:endParaRPr>
          </a:p>
          <a:p>
            <a:pPr marL="457200" lvl="1" indent="0">
              <a:buNone/>
            </a:pP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二</a:t>
            </a: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個人自傳及讀書計畫各</a:t>
            </a:r>
            <a:r>
              <a:rPr lang="en-US" altLang="zh-TW" dirty="0">
                <a:latin typeface="新細明體" panose="02020500000000000000" pitchFamily="18" charset="-120"/>
                <a:ea typeface="新細明體" panose="02020500000000000000" pitchFamily="18" charset="-120"/>
              </a:rPr>
              <a:t>3</a:t>
            </a:r>
            <a:r>
              <a:rPr lang="zh-TW" altLang="en-US" dirty="0" smtClean="0">
                <a:latin typeface="新細明體" panose="02020500000000000000" pitchFamily="18" charset="-120"/>
                <a:ea typeface="新細明體" panose="02020500000000000000" pitchFamily="18" charset="-120"/>
              </a:rPr>
              <a:t>份。</a:t>
            </a:r>
            <a:endParaRPr lang="zh-TW" altLang="en-US" dirty="0">
              <a:latin typeface="新細明體" panose="02020500000000000000" pitchFamily="18" charset="-120"/>
              <a:ea typeface="新細明體" panose="02020500000000000000" pitchFamily="18" charset="-120"/>
            </a:endParaRPr>
          </a:p>
          <a:p>
            <a:pPr marL="457200" lvl="1" indent="0">
              <a:buNone/>
            </a:pP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三</a:t>
            </a: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歷年成績單正本</a:t>
            </a:r>
            <a:r>
              <a:rPr lang="en-US" altLang="zh-TW" dirty="0">
                <a:latin typeface="新細明體" panose="02020500000000000000" pitchFamily="18" charset="-120"/>
                <a:ea typeface="新細明體" panose="02020500000000000000" pitchFamily="18" charset="-120"/>
              </a:rPr>
              <a:t>1</a:t>
            </a:r>
            <a:r>
              <a:rPr lang="zh-TW" altLang="en-US" dirty="0">
                <a:latin typeface="新細明體" panose="02020500000000000000" pitchFamily="18" charset="-120"/>
                <a:ea typeface="新細明體" panose="02020500000000000000" pitchFamily="18" charset="-120"/>
              </a:rPr>
              <a:t>份。</a:t>
            </a:r>
          </a:p>
          <a:p>
            <a:pPr marL="457200" lvl="1" indent="0">
              <a:buNone/>
            </a:pP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四</a:t>
            </a:r>
            <a:r>
              <a:rPr lang="en-US" altLang="zh-TW" dirty="0" smtClean="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曾經主修</a:t>
            </a:r>
            <a:r>
              <a:rPr lang="en-US" altLang="zh-TW" dirty="0">
                <a:latin typeface="新細明體" panose="02020500000000000000" pitchFamily="18" charset="-120"/>
                <a:ea typeface="新細明體" panose="02020500000000000000" pitchFamily="18" charset="-120"/>
              </a:rPr>
              <a:t>(</a:t>
            </a:r>
            <a:r>
              <a:rPr lang="zh-TW" altLang="en-US" dirty="0">
                <a:latin typeface="新細明體" panose="02020500000000000000" pitchFamily="18" charset="-120"/>
                <a:ea typeface="新細明體" panose="02020500000000000000" pitchFamily="18" charset="-120"/>
              </a:rPr>
              <a:t>或雙主修</a:t>
            </a:r>
            <a:r>
              <a:rPr lang="en-US" altLang="zh-TW" dirty="0">
                <a:latin typeface="新細明體" panose="02020500000000000000" pitchFamily="18" charset="-120"/>
                <a:ea typeface="新細明體" panose="02020500000000000000" pitchFamily="18" charset="-120"/>
              </a:rPr>
              <a:t>)</a:t>
            </a:r>
            <a:r>
              <a:rPr lang="zh-TW" altLang="en-US" dirty="0" smtClean="0">
                <a:latin typeface="新細明體" panose="02020500000000000000" pitchFamily="18" charset="-120"/>
                <a:ea typeface="新細明體" panose="02020500000000000000" pitchFamily="18" charset="-120"/>
              </a:rPr>
              <a:t>臺</a:t>
            </a:r>
            <a:r>
              <a:rPr lang="zh-TW" altLang="en-US" dirty="0">
                <a:latin typeface="新細明體" panose="02020500000000000000" pitchFamily="18" charset="-120"/>
                <a:ea typeface="新細明體" panose="02020500000000000000" pitchFamily="18" charset="-120"/>
              </a:rPr>
              <a:t>師大表演藝術學士學位學程、表演藝術</a:t>
            </a:r>
            <a:r>
              <a:rPr lang="zh-TW" altLang="en-US" dirty="0" smtClean="0">
                <a:latin typeface="新細明體" panose="02020500000000000000" pitchFamily="18" charset="-120"/>
                <a:ea typeface="新細明體" panose="02020500000000000000" pitchFamily="18" charset="-120"/>
              </a:rPr>
              <a:t>研究所者，檢附畢業證書</a:t>
            </a:r>
            <a:r>
              <a:rPr lang="zh-TW" altLang="en-US" dirty="0">
                <a:latin typeface="新細明體" panose="02020500000000000000" pitchFamily="18" charset="-120"/>
                <a:ea typeface="新細明體" panose="02020500000000000000" pitchFamily="18" charset="-120"/>
              </a:rPr>
              <a:t>影</a:t>
            </a:r>
            <a:r>
              <a:rPr lang="zh-TW" altLang="en-US" dirty="0" smtClean="0">
                <a:latin typeface="新細明體" panose="02020500000000000000" pitchFamily="18" charset="-120"/>
                <a:ea typeface="新細明體" panose="02020500000000000000" pitchFamily="18" charset="-120"/>
              </a:rPr>
              <a:t>本。</a:t>
            </a:r>
            <a:endParaRPr lang="zh-TW" altLang="en-US" dirty="0">
              <a:latin typeface="新細明體" panose="02020500000000000000" pitchFamily="18" charset="-120"/>
              <a:ea typeface="新細明體" panose="02020500000000000000" pitchFamily="18" charset="-120"/>
            </a:endParaRPr>
          </a:p>
          <a:p>
            <a:endParaRPr lang="zh-TW" altLang="en-US" dirty="0"/>
          </a:p>
        </p:txBody>
      </p:sp>
    </p:spTree>
    <p:extLst>
      <p:ext uri="{BB962C8B-B14F-4D97-AF65-F5344CB8AC3E}">
        <p14:creationId xmlns:p14="http://schemas.microsoft.com/office/powerpoint/2010/main" val="42197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48072" y="548680"/>
            <a:ext cx="8229600" cy="576263"/>
          </a:xfrm>
        </p:spPr>
        <p:txBody>
          <a:bodyPr/>
          <a:lstStyle/>
          <a:p>
            <a:r>
              <a:rPr lang="zh-TW" altLang="zh-TW" b="1" dirty="0">
                <a:solidFill>
                  <a:srgbClr val="C00000"/>
                </a:solidFill>
              </a:rPr>
              <a:t>甄選方式及科目</a:t>
            </a:r>
            <a:r>
              <a:rPr lang="en-US" altLang="zh-TW" b="1" dirty="0" smtClean="0">
                <a:solidFill>
                  <a:srgbClr val="C00000"/>
                </a:solidFill>
              </a:rPr>
              <a:t>-1</a:t>
            </a:r>
            <a:endParaRPr lang="zh-TW" altLang="en-US" dirty="0"/>
          </a:p>
        </p:txBody>
      </p:sp>
      <p:sp>
        <p:nvSpPr>
          <p:cNvPr id="3" name="內容版面配置區 2"/>
          <p:cNvSpPr>
            <a:spLocks noGrp="1"/>
          </p:cNvSpPr>
          <p:nvPr>
            <p:ph idx="1"/>
          </p:nvPr>
        </p:nvSpPr>
        <p:spPr>
          <a:xfrm>
            <a:off x="421297" y="1268760"/>
            <a:ext cx="8229600" cy="4897437"/>
          </a:xfrm>
        </p:spPr>
        <p:txBody>
          <a:bodyPr/>
          <a:lstStyle/>
          <a:p>
            <a:pPr>
              <a:buFont typeface="Wingdings" panose="05000000000000000000" pitchFamily="2" charset="2"/>
              <a:buChar char="u"/>
            </a:pPr>
            <a:r>
              <a:rPr lang="zh-TW" altLang="en-US" dirty="0" smtClean="0"/>
              <a:t>書面審查</a:t>
            </a:r>
            <a:endParaRPr lang="en-US" altLang="zh-TW" dirty="0" smtClean="0"/>
          </a:p>
          <a:p>
            <a:pPr lvl="1" algn="just">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繳交</a:t>
            </a:r>
            <a:r>
              <a:rPr lang="zh-TW" altLang="en-US" sz="2600" dirty="0">
                <a:latin typeface="新細明體" panose="02020500000000000000" pitchFamily="18" charset="-120"/>
                <a:ea typeface="新細明體" panose="02020500000000000000" pitchFamily="18" charset="-120"/>
              </a:rPr>
              <a:t>期限：</a:t>
            </a:r>
            <a:r>
              <a:rPr lang="en-US" altLang="zh-TW" sz="2600" dirty="0">
                <a:latin typeface="新細明體" panose="02020500000000000000" pitchFamily="18" charset="-120"/>
                <a:ea typeface="新細明體" panose="02020500000000000000" pitchFamily="18" charset="-120"/>
              </a:rPr>
              <a:t>110</a:t>
            </a:r>
            <a:r>
              <a:rPr lang="zh-TW" altLang="en-US" sz="2600" dirty="0">
                <a:latin typeface="新細明體" panose="02020500000000000000" pitchFamily="18" charset="-120"/>
                <a:ea typeface="新細明體" panose="02020500000000000000" pitchFamily="18" charset="-120"/>
              </a:rPr>
              <a:t>年</a:t>
            </a:r>
            <a:r>
              <a:rPr lang="en-US" altLang="zh-TW" sz="2600" dirty="0">
                <a:latin typeface="新細明體" panose="02020500000000000000" pitchFamily="18" charset="-120"/>
                <a:ea typeface="新細明體" panose="02020500000000000000" pitchFamily="18" charset="-120"/>
              </a:rPr>
              <a:t>6</a:t>
            </a:r>
            <a:r>
              <a:rPr lang="zh-TW" altLang="en-US" sz="2600" dirty="0">
                <a:latin typeface="新細明體" panose="02020500000000000000" pitchFamily="18" charset="-120"/>
                <a:ea typeface="新細明體" panose="02020500000000000000" pitchFamily="18" charset="-120"/>
              </a:rPr>
              <a:t>月</a:t>
            </a:r>
            <a:r>
              <a:rPr lang="en-US" altLang="zh-TW" sz="2600" dirty="0">
                <a:latin typeface="新細明體" panose="02020500000000000000" pitchFamily="18" charset="-120"/>
                <a:ea typeface="新細明體" panose="02020500000000000000" pitchFamily="18" charset="-120"/>
              </a:rPr>
              <a:t>16</a:t>
            </a:r>
            <a:r>
              <a:rPr lang="zh-TW" altLang="en-US" sz="2600" dirty="0">
                <a:latin typeface="新細明體" panose="02020500000000000000" pitchFamily="18" charset="-120"/>
                <a:ea typeface="新細明體" panose="02020500000000000000" pitchFamily="18" charset="-120"/>
              </a:rPr>
              <a:t>日（星期三）前，連同申請表件送抵臺師大表演藝術研究所暨學士學位學</a:t>
            </a:r>
            <a:r>
              <a:rPr lang="zh-TW" altLang="en-US" sz="2600" dirty="0" smtClean="0">
                <a:latin typeface="新細明體" panose="02020500000000000000" pitchFamily="18" charset="-120"/>
                <a:ea typeface="新細明體" panose="02020500000000000000" pitchFamily="18" charset="-120"/>
              </a:rPr>
              <a:t>程。</a:t>
            </a:r>
            <a:endParaRPr lang="zh-TW" altLang="en-US" sz="2600" dirty="0">
              <a:latin typeface="新細明體" panose="02020500000000000000" pitchFamily="18" charset="-120"/>
              <a:ea typeface="新細明體" panose="02020500000000000000" pitchFamily="18" charset="-120"/>
            </a:endParaRPr>
          </a:p>
          <a:p>
            <a:pPr lvl="1">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資料</a:t>
            </a:r>
            <a:r>
              <a:rPr lang="zh-TW" altLang="en-US" sz="2600" dirty="0">
                <a:latin typeface="新細明體" panose="02020500000000000000" pitchFamily="18" charset="-120"/>
                <a:ea typeface="新細明體" panose="02020500000000000000" pitchFamily="18" charset="-120"/>
              </a:rPr>
              <a:t>內容：</a:t>
            </a:r>
          </a:p>
          <a:p>
            <a:pPr marL="1314450" lvl="2" indent="-457200">
              <a:buFont typeface="+mj-lt"/>
              <a:buAutoNum type="alphaUcPeriod"/>
            </a:pPr>
            <a:r>
              <a:rPr lang="zh-TW" altLang="en-US" dirty="0" smtClean="0">
                <a:latin typeface="新細明體" panose="02020500000000000000" pitchFamily="18" charset="-120"/>
                <a:ea typeface="新細明體" panose="02020500000000000000" pitchFamily="18" charset="-120"/>
              </a:rPr>
              <a:t>自傳：簡要介紹家庭背景、求學、社團及打工經歷、自我期許與未來展望等</a:t>
            </a:r>
            <a:endParaRPr lang="en-US" altLang="zh-TW" dirty="0" smtClean="0">
              <a:latin typeface="新細明體" panose="02020500000000000000" pitchFamily="18" charset="-120"/>
              <a:ea typeface="新細明體" panose="02020500000000000000" pitchFamily="18" charset="-120"/>
            </a:endParaRPr>
          </a:p>
          <a:p>
            <a:pPr marL="1314450" lvl="2" indent="-457200">
              <a:buFont typeface="+mj-lt"/>
              <a:buAutoNum type="alphaUcPeriod"/>
            </a:pPr>
            <a:r>
              <a:rPr lang="zh-TW" altLang="en-US" dirty="0" smtClean="0">
                <a:latin typeface="新細明體" panose="02020500000000000000" pitchFamily="18" charset="-120"/>
                <a:ea typeface="新細明體" panose="02020500000000000000" pitchFamily="18" charset="-120"/>
              </a:rPr>
              <a:t>讀書</a:t>
            </a:r>
            <a:r>
              <a:rPr lang="zh-TW" altLang="en-US" dirty="0">
                <a:latin typeface="新細明體" panose="02020500000000000000" pitchFamily="18" charset="-120"/>
                <a:ea typeface="新細明體" panose="02020500000000000000" pitchFamily="18" charset="-120"/>
              </a:rPr>
              <a:t>計畫：簡要敘述對教職工作之想法、影響自我投入教職的因素（人、事、物或書籍、影片等之分享</a:t>
            </a:r>
            <a:r>
              <a:rPr lang="zh-TW" altLang="en-US" dirty="0" smtClean="0">
                <a:latin typeface="新細明體" panose="02020500000000000000" pitchFamily="18" charset="-120"/>
                <a:ea typeface="新細明體" panose="02020500000000000000" pitchFamily="18" charset="-120"/>
              </a:rPr>
              <a:t>）</a:t>
            </a:r>
            <a:endParaRPr lang="zh-TW" altLang="en-US" dirty="0">
              <a:latin typeface="新細明體" panose="02020500000000000000" pitchFamily="18" charset="-120"/>
              <a:ea typeface="新細明體" panose="02020500000000000000" pitchFamily="18" charset="-120"/>
            </a:endParaRPr>
          </a:p>
          <a:p>
            <a:pPr marL="1314450" lvl="2" indent="-457200">
              <a:buFont typeface="+mj-lt"/>
              <a:buAutoNum type="alphaUcPeriod"/>
            </a:pPr>
            <a:r>
              <a:rPr lang="zh-TW" altLang="en-US" dirty="0" smtClean="0">
                <a:latin typeface="新細明體" panose="02020500000000000000" pitchFamily="18" charset="-120"/>
                <a:ea typeface="新細明體" panose="02020500000000000000" pitchFamily="18" charset="-120"/>
              </a:rPr>
              <a:t>歷年</a:t>
            </a:r>
            <a:r>
              <a:rPr lang="zh-TW" altLang="en-US" dirty="0">
                <a:latin typeface="新細明體" panose="02020500000000000000" pitchFamily="18" charset="-120"/>
                <a:ea typeface="新細明體" panose="02020500000000000000" pitchFamily="18" charset="-120"/>
              </a:rPr>
              <a:t>學業成績單。</a:t>
            </a:r>
          </a:p>
          <a:p>
            <a:endParaRPr lang="zh-TW" altLang="en-US" sz="2600" dirty="0"/>
          </a:p>
        </p:txBody>
      </p:sp>
    </p:spTree>
    <p:extLst>
      <p:ext uri="{BB962C8B-B14F-4D97-AF65-F5344CB8AC3E}">
        <p14:creationId xmlns:p14="http://schemas.microsoft.com/office/powerpoint/2010/main" val="3257728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0242" y="260648"/>
            <a:ext cx="8229600" cy="576263"/>
          </a:xfrm>
        </p:spPr>
        <p:txBody>
          <a:bodyPr/>
          <a:lstStyle/>
          <a:p>
            <a:r>
              <a:rPr lang="zh-TW" altLang="zh-TW" b="1" dirty="0">
                <a:solidFill>
                  <a:srgbClr val="C00000"/>
                </a:solidFill>
              </a:rPr>
              <a:t>甄選方式及</a:t>
            </a:r>
            <a:r>
              <a:rPr lang="zh-TW" altLang="zh-TW" b="1" dirty="0" smtClean="0">
                <a:solidFill>
                  <a:srgbClr val="C00000"/>
                </a:solidFill>
              </a:rPr>
              <a:t>科目</a:t>
            </a:r>
            <a:r>
              <a:rPr lang="en-US" altLang="zh-TW" b="1" dirty="0" smtClean="0">
                <a:solidFill>
                  <a:srgbClr val="C00000"/>
                </a:solidFill>
              </a:rPr>
              <a:t>-2</a:t>
            </a:r>
            <a:endParaRPr lang="zh-TW" altLang="en-US" b="1" dirty="0">
              <a:solidFill>
                <a:srgbClr val="C00000"/>
              </a:solidFill>
            </a:endParaRPr>
          </a:p>
        </p:txBody>
      </p:sp>
      <p:sp>
        <p:nvSpPr>
          <p:cNvPr id="3" name="內容版面配置區 2"/>
          <p:cNvSpPr>
            <a:spLocks noGrp="1"/>
          </p:cNvSpPr>
          <p:nvPr>
            <p:ph idx="1"/>
          </p:nvPr>
        </p:nvSpPr>
        <p:spPr>
          <a:xfrm>
            <a:off x="226570" y="980728"/>
            <a:ext cx="8463272" cy="5472409"/>
          </a:xfrm>
        </p:spPr>
        <p:txBody>
          <a:bodyPr/>
          <a:lstStyle/>
          <a:p>
            <a:pPr>
              <a:buFont typeface="Wingdings" panose="05000000000000000000" pitchFamily="2" charset="2"/>
              <a:buChar char="u"/>
            </a:pPr>
            <a:r>
              <a:rPr lang="zh-TW" altLang="en-US" dirty="0" smtClean="0"/>
              <a:t>第一</a:t>
            </a:r>
            <a:r>
              <a:rPr lang="zh-TW" altLang="en-US" dirty="0"/>
              <a:t>階段</a:t>
            </a:r>
            <a:r>
              <a:rPr lang="en-US" altLang="zh-TW" dirty="0"/>
              <a:t>(</a:t>
            </a:r>
            <a:r>
              <a:rPr lang="zh-TW" altLang="en-US" dirty="0"/>
              <a:t>人格測驗</a:t>
            </a:r>
            <a:r>
              <a:rPr lang="en-US" altLang="zh-TW" dirty="0"/>
              <a:t>)</a:t>
            </a:r>
          </a:p>
          <a:p>
            <a:pPr lvl="1">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測驗</a:t>
            </a:r>
            <a:r>
              <a:rPr lang="zh-TW" altLang="en-US" sz="2600" dirty="0">
                <a:latin typeface="新細明體" panose="02020500000000000000" pitchFamily="18" charset="-120"/>
                <a:ea typeface="新細明體" panose="02020500000000000000" pitchFamily="18" charset="-120"/>
              </a:rPr>
              <a:t>時間：</a:t>
            </a:r>
            <a:r>
              <a:rPr lang="en-US" altLang="zh-TW" sz="2600" dirty="0">
                <a:solidFill>
                  <a:srgbClr val="FF0000"/>
                </a:solidFill>
                <a:latin typeface="新細明體" panose="02020500000000000000" pitchFamily="18" charset="-120"/>
                <a:ea typeface="新細明體" panose="02020500000000000000" pitchFamily="18" charset="-120"/>
              </a:rPr>
              <a:t>110</a:t>
            </a:r>
            <a:r>
              <a:rPr lang="zh-TW" altLang="en-US" sz="2600" dirty="0">
                <a:solidFill>
                  <a:srgbClr val="FF0000"/>
                </a:solidFill>
                <a:latin typeface="新細明體" panose="02020500000000000000" pitchFamily="18" charset="-120"/>
                <a:ea typeface="新細明體" panose="02020500000000000000" pitchFamily="18" charset="-120"/>
              </a:rPr>
              <a:t>年</a:t>
            </a:r>
            <a:r>
              <a:rPr lang="en-US" altLang="zh-TW" sz="2600" dirty="0">
                <a:solidFill>
                  <a:srgbClr val="FF0000"/>
                </a:solidFill>
                <a:latin typeface="新細明體" panose="02020500000000000000" pitchFamily="18" charset="-120"/>
                <a:ea typeface="新細明體" panose="02020500000000000000" pitchFamily="18" charset="-120"/>
              </a:rPr>
              <a:t>6</a:t>
            </a:r>
            <a:r>
              <a:rPr lang="zh-TW" altLang="en-US" sz="2600" dirty="0">
                <a:solidFill>
                  <a:srgbClr val="FF0000"/>
                </a:solidFill>
                <a:latin typeface="新細明體" panose="02020500000000000000" pitchFamily="18" charset="-120"/>
                <a:ea typeface="新細明體" panose="02020500000000000000" pitchFamily="18" charset="-120"/>
              </a:rPr>
              <a:t>月</a:t>
            </a:r>
            <a:r>
              <a:rPr lang="en-US" altLang="zh-TW" sz="2600" dirty="0">
                <a:solidFill>
                  <a:srgbClr val="FF0000"/>
                </a:solidFill>
                <a:latin typeface="新細明體" panose="02020500000000000000" pitchFamily="18" charset="-120"/>
                <a:ea typeface="新細明體" panose="02020500000000000000" pitchFamily="18" charset="-120"/>
              </a:rPr>
              <a:t>18</a:t>
            </a:r>
            <a:r>
              <a:rPr lang="zh-TW" altLang="en-US" sz="2600" dirty="0">
                <a:solidFill>
                  <a:srgbClr val="FF0000"/>
                </a:solidFill>
                <a:latin typeface="新細明體" panose="02020500000000000000" pitchFamily="18" charset="-120"/>
                <a:ea typeface="新細明體" panose="02020500000000000000" pitchFamily="18" charset="-120"/>
              </a:rPr>
              <a:t>日</a:t>
            </a:r>
            <a:r>
              <a:rPr lang="en-US" altLang="zh-TW" sz="2600" dirty="0">
                <a:solidFill>
                  <a:srgbClr val="FF0000"/>
                </a:solidFill>
                <a:latin typeface="新細明體" panose="02020500000000000000" pitchFamily="18" charset="-120"/>
                <a:ea typeface="新細明體" panose="02020500000000000000" pitchFamily="18" charset="-120"/>
              </a:rPr>
              <a:t>(</a:t>
            </a:r>
            <a:r>
              <a:rPr lang="zh-TW" altLang="en-US" sz="2600" dirty="0">
                <a:solidFill>
                  <a:srgbClr val="FF0000"/>
                </a:solidFill>
                <a:latin typeface="新細明體" panose="02020500000000000000" pitchFamily="18" charset="-120"/>
                <a:ea typeface="新細明體" panose="02020500000000000000" pitchFamily="18" charset="-120"/>
              </a:rPr>
              <a:t>星期五</a:t>
            </a:r>
            <a:r>
              <a:rPr lang="en-US" altLang="zh-TW" sz="2600" dirty="0">
                <a:solidFill>
                  <a:srgbClr val="FF0000"/>
                </a:solidFill>
                <a:latin typeface="新細明體" panose="02020500000000000000" pitchFamily="18" charset="-120"/>
                <a:ea typeface="新細明體" panose="02020500000000000000" pitchFamily="18" charset="-120"/>
              </a:rPr>
              <a:t>)</a:t>
            </a:r>
            <a:r>
              <a:rPr lang="en-US" altLang="zh-TW" sz="2600" dirty="0">
                <a:solidFill>
                  <a:srgbClr val="000032"/>
                </a:solidFill>
                <a:latin typeface="新細明體" panose="02020500000000000000" pitchFamily="18" charset="-120"/>
                <a:ea typeface="新細明體" panose="02020500000000000000" pitchFamily="18" charset="-120"/>
              </a:rPr>
              <a:t>~110</a:t>
            </a:r>
            <a:r>
              <a:rPr lang="zh-TW" altLang="en-US" sz="2600" dirty="0">
                <a:solidFill>
                  <a:srgbClr val="000032"/>
                </a:solidFill>
                <a:latin typeface="新細明體" panose="02020500000000000000" pitchFamily="18" charset="-120"/>
                <a:ea typeface="新細明體" panose="02020500000000000000" pitchFamily="18" charset="-120"/>
              </a:rPr>
              <a:t>年</a:t>
            </a:r>
            <a:r>
              <a:rPr lang="en-US" altLang="zh-TW" sz="2600" dirty="0">
                <a:solidFill>
                  <a:srgbClr val="000032"/>
                </a:solidFill>
                <a:latin typeface="新細明體" panose="02020500000000000000" pitchFamily="18" charset="-120"/>
                <a:ea typeface="新細明體" panose="02020500000000000000" pitchFamily="18" charset="-120"/>
              </a:rPr>
              <a:t>6</a:t>
            </a:r>
            <a:r>
              <a:rPr lang="zh-TW" altLang="en-US" sz="2600" dirty="0">
                <a:solidFill>
                  <a:srgbClr val="000032"/>
                </a:solidFill>
                <a:latin typeface="新細明體" panose="02020500000000000000" pitchFamily="18" charset="-120"/>
                <a:ea typeface="新細明體" panose="02020500000000000000" pitchFamily="18" charset="-120"/>
              </a:rPr>
              <a:t>月</a:t>
            </a:r>
            <a:r>
              <a:rPr lang="en-US" altLang="zh-TW" sz="2600" dirty="0">
                <a:solidFill>
                  <a:srgbClr val="000032"/>
                </a:solidFill>
                <a:latin typeface="新細明體" panose="02020500000000000000" pitchFamily="18" charset="-120"/>
                <a:ea typeface="新細明體" panose="02020500000000000000" pitchFamily="18" charset="-120"/>
              </a:rPr>
              <a:t>20</a:t>
            </a:r>
            <a:r>
              <a:rPr lang="zh-TW" altLang="en-US" sz="2600" dirty="0">
                <a:solidFill>
                  <a:srgbClr val="000032"/>
                </a:solidFill>
                <a:latin typeface="新細明體" panose="02020500000000000000" pitchFamily="18" charset="-120"/>
                <a:ea typeface="新細明體" panose="02020500000000000000" pitchFamily="18" charset="-120"/>
              </a:rPr>
              <a:t>日</a:t>
            </a:r>
            <a:r>
              <a:rPr lang="en-US" altLang="zh-TW" sz="2600" dirty="0">
                <a:solidFill>
                  <a:srgbClr val="000032"/>
                </a:solidFill>
                <a:latin typeface="新細明體" panose="02020500000000000000" pitchFamily="18" charset="-120"/>
                <a:ea typeface="新細明體" panose="02020500000000000000" pitchFamily="18" charset="-120"/>
              </a:rPr>
              <a:t>(</a:t>
            </a:r>
            <a:r>
              <a:rPr lang="zh-TW" altLang="en-US" sz="2600" dirty="0">
                <a:solidFill>
                  <a:srgbClr val="000032"/>
                </a:solidFill>
                <a:latin typeface="新細明體" panose="02020500000000000000" pitchFamily="18" charset="-120"/>
                <a:ea typeface="新細明體" panose="02020500000000000000" pitchFamily="18" charset="-120"/>
              </a:rPr>
              <a:t>星期日</a:t>
            </a:r>
            <a:r>
              <a:rPr lang="en-US" altLang="zh-TW" sz="2600" dirty="0">
                <a:solidFill>
                  <a:srgbClr val="000032"/>
                </a:solidFill>
                <a:latin typeface="新細明體" panose="02020500000000000000" pitchFamily="18" charset="-120"/>
                <a:ea typeface="新細明體" panose="02020500000000000000" pitchFamily="18" charset="-120"/>
              </a:rPr>
              <a:t>)</a:t>
            </a:r>
          </a:p>
          <a:p>
            <a:pPr lvl="1">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測驗</a:t>
            </a:r>
            <a:r>
              <a:rPr lang="zh-TW" altLang="en-US" sz="2600" dirty="0">
                <a:latin typeface="新細明體" panose="02020500000000000000" pitchFamily="18" charset="-120"/>
                <a:ea typeface="新細明體" panose="02020500000000000000" pitchFamily="18" charset="-120"/>
              </a:rPr>
              <a:t>方式：採線上測驗，</a:t>
            </a:r>
            <a:r>
              <a:rPr lang="zh-TW" altLang="en-US" sz="2600" dirty="0" smtClean="0">
                <a:latin typeface="新細明體" panose="02020500000000000000" pitchFamily="18" charset="-120"/>
                <a:ea typeface="新細明體" panose="02020500000000000000" pitchFamily="18" charset="-120"/>
              </a:rPr>
              <a:t>於</a:t>
            </a:r>
            <a:r>
              <a:rPr lang="en-US" altLang="zh-TW" sz="2600" dirty="0">
                <a:solidFill>
                  <a:srgbClr val="FF0000"/>
                </a:solidFill>
                <a:latin typeface="新細明體" panose="02020500000000000000" pitchFamily="18" charset="-120"/>
                <a:ea typeface="新細明體" panose="02020500000000000000" pitchFamily="18" charset="-120"/>
              </a:rPr>
              <a:t>6</a:t>
            </a:r>
            <a:r>
              <a:rPr lang="zh-TW" altLang="en-US" sz="2600" dirty="0">
                <a:solidFill>
                  <a:srgbClr val="FF0000"/>
                </a:solidFill>
                <a:latin typeface="新細明體" panose="02020500000000000000" pitchFamily="18" charset="-120"/>
                <a:ea typeface="新細明體" panose="02020500000000000000" pitchFamily="18" charset="-120"/>
              </a:rPr>
              <a:t>月</a:t>
            </a:r>
            <a:r>
              <a:rPr lang="en-US" altLang="zh-TW" sz="2600" dirty="0" smtClean="0">
                <a:solidFill>
                  <a:srgbClr val="FF0000"/>
                </a:solidFill>
                <a:latin typeface="新細明體" panose="02020500000000000000" pitchFamily="18" charset="-120"/>
                <a:ea typeface="新細明體" panose="02020500000000000000" pitchFamily="18" charset="-120"/>
              </a:rPr>
              <a:t>17</a:t>
            </a:r>
            <a:r>
              <a:rPr lang="zh-TW" altLang="en-US" sz="2600" dirty="0" smtClean="0">
                <a:solidFill>
                  <a:srgbClr val="FF0000"/>
                </a:solidFill>
                <a:latin typeface="新細明體" panose="02020500000000000000" pitchFamily="18" charset="-120"/>
                <a:ea typeface="新細明體" panose="02020500000000000000" pitchFamily="18" charset="-120"/>
              </a:rPr>
              <a:t>日</a:t>
            </a:r>
            <a:r>
              <a:rPr lang="en-US" altLang="zh-TW" sz="2600" dirty="0">
                <a:solidFill>
                  <a:srgbClr val="FF0000"/>
                </a:solidFill>
                <a:latin typeface="新細明體" panose="02020500000000000000" pitchFamily="18" charset="-120"/>
                <a:ea typeface="新細明體" panose="02020500000000000000" pitchFamily="18" charset="-120"/>
              </a:rPr>
              <a:t>(</a:t>
            </a:r>
            <a:r>
              <a:rPr lang="zh-TW" altLang="en-US" sz="2600" dirty="0" smtClean="0">
                <a:solidFill>
                  <a:srgbClr val="FF0000"/>
                </a:solidFill>
                <a:latin typeface="新細明體" panose="02020500000000000000" pitchFamily="18" charset="-120"/>
                <a:ea typeface="新細明體" panose="02020500000000000000" pitchFamily="18" charset="-120"/>
              </a:rPr>
              <a:t>星期四</a:t>
            </a:r>
            <a:r>
              <a:rPr lang="en-US" altLang="zh-TW" sz="2600" dirty="0" smtClean="0">
                <a:solidFill>
                  <a:srgbClr val="FF0000"/>
                </a:solidFill>
                <a:latin typeface="新細明體" panose="02020500000000000000" pitchFamily="18" charset="-120"/>
                <a:ea typeface="新細明體" panose="02020500000000000000" pitchFamily="18" charset="-120"/>
              </a:rPr>
              <a:t>)</a:t>
            </a:r>
            <a:r>
              <a:rPr lang="zh-TW" altLang="en-US" sz="2600" dirty="0" smtClean="0">
                <a:latin typeface="新細明體" panose="02020500000000000000" pitchFamily="18" charset="-120"/>
                <a:ea typeface="新細明體" panose="02020500000000000000" pitchFamily="18" charset="-120"/>
              </a:rPr>
              <a:t>以</a:t>
            </a:r>
            <a:r>
              <a:rPr lang="zh-TW" altLang="en-US" sz="2600" dirty="0">
                <a:latin typeface="新細明體" panose="02020500000000000000" pitchFamily="18" charset="-120"/>
                <a:ea typeface="新細明體" panose="02020500000000000000" pitchFamily="18" charset="-120"/>
              </a:rPr>
              <a:t>電子郵件提供帳號、密碼及說明施測</a:t>
            </a:r>
            <a:r>
              <a:rPr lang="zh-TW" altLang="en-US" sz="2600" dirty="0" smtClean="0">
                <a:latin typeface="新細明體" panose="02020500000000000000" pitchFamily="18" charset="-120"/>
                <a:ea typeface="新細明體" panose="02020500000000000000" pitchFamily="18" charset="-120"/>
              </a:rPr>
              <a:t>方式。屆時未</a:t>
            </a:r>
            <a:r>
              <a:rPr lang="zh-TW" altLang="en-US" sz="2600" dirty="0">
                <a:latin typeface="新細明體" panose="02020500000000000000" pitchFamily="18" charset="-120"/>
                <a:ea typeface="新細明體" panose="02020500000000000000" pitchFamily="18" charset="-120"/>
              </a:rPr>
              <a:t>取得帳號、密碼者，請電話洽詢確認。</a:t>
            </a:r>
          </a:p>
          <a:p>
            <a:pPr lvl="1">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請</a:t>
            </a:r>
            <a:r>
              <a:rPr lang="zh-TW" altLang="en-US" sz="2600" dirty="0">
                <a:latin typeface="新細明體" panose="02020500000000000000" pitchFamily="18" charset="-120"/>
                <a:ea typeface="新細明體" panose="02020500000000000000" pitchFamily="18" charset="-120"/>
              </a:rPr>
              <a:t>於測驗時間內自行擇一時段施測</a:t>
            </a:r>
            <a:r>
              <a:rPr lang="en-US" altLang="zh-TW" sz="2600" dirty="0">
                <a:latin typeface="新細明體" panose="02020500000000000000" pitchFamily="18" charset="-120"/>
                <a:ea typeface="新細明體" panose="02020500000000000000" pitchFamily="18" charset="-120"/>
              </a:rPr>
              <a:t>(</a:t>
            </a:r>
            <a:r>
              <a:rPr lang="zh-TW" altLang="en-US" sz="2600" dirty="0">
                <a:latin typeface="新細明體" panose="02020500000000000000" pitchFamily="18" charset="-120"/>
                <a:ea typeface="新細明體" panose="02020500000000000000" pitchFamily="18" charset="-120"/>
              </a:rPr>
              <a:t>約</a:t>
            </a:r>
            <a:r>
              <a:rPr lang="en-US" altLang="zh-TW" sz="2600" dirty="0">
                <a:latin typeface="新細明體" panose="02020500000000000000" pitchFamily="18" charset="-120"/>
                <a:ea typeface="新細明體" panose="02020500000000000000" pitchFamily="18" charset="-120"/>
              </a:rPr>
              <a:t>50</a:t>
            </a:r>
            <a:r>
              <a:rPr lang="zh-TW" altLang="en-US" sz="2600" dirty="0">
                <a:latin typeface="新細明體" panose="02020500000000000000" pitchFamily="18" charset="-120"/>
                <a:ea typeface="新細明體" panose="02020500000000000000" pitchFamily="18" charset="-120"/>
              </a:rPr>
              <a:t>分鐘</a:t>
            </a:r>
            <a:r>
              <a:rPr lang="en-US" altLang="zh-TW" sz="2600" dirty="0" smtClean="0">
                <a:latin typeface="新細明體" panose="02020500000000000000" pitchFamily="18" charset="-120"/>
                <a:ea typeface="新細明體" panose="02020500000000000000" pitchFamily="18" charset="-120"/>
              </a:rPr>
              <a:t>)</a:t>
            </a:r>
            <a:r>
              <a:rPr lang="zh-TW" altLang="en-US" sz="2600" dirty="0" smtClean="0">
                <a:latin typeface="新細明體" panose="02020500000000000000" pitchFamily="18" charset="-120"/>
                <a:ea typeface="新細明體" panose="02020500000000000000" pitchFamily="18" charset="-120"/>
              </a:rPr>
              <a:t> 。</a:t>
            </a:r>
            <a:endParaRPr lang="zh-TW" altLang="en-US" sz="2600" dirty="0">
              <a:latin typeface="新細明體" panose="02020500000000000000" pitchFamily="18" charset="-120"/>
              <a:ea typeface="新細明體" panose="02020500000000000000" pitchFamily="18" charset="-120"/>
            </a:endParaRPr>
          </a:p>
          <a:p>
            <a:pPr lvl="1">
              <a:buFont typeface="Wingdings" panose="05000000000000000000" pitchFamily="2" charset="2"/>
              <a:buChar char="Ø"/>
            </a:pPr>
            <a:r>
              <a:rPr lang="zh-TW" altLang="en-US" sz="2600" dirty="0" smtClean="0">
                <a:latin typeface="新細明體" panose="02020500000000000000" pitchFamily="18" charset="-120"/>
                <a:ea typeface="新細明體" panose="02020500000000000000" pitchFamily="18" charset="-120"/>
              </a:rPr>
              <a:t>人格</a:t>
            </a:r>
            <a:r>
              <a:rPr lang="zh-TW" altLang="en-US" sz="2600" dirty="0">
                <a:latin typeface="新細明體" panose="02020500000000000000" pitchFamily="18" charset="-120"/>
                <a:ea typeface="新細明體" panose="02020500000000000000" pitchFamily="18" charset="-120"/>
              </a:rPr>
              <a:t>測驗缺考者，不得應考第二階段「口試」</a:t>
            </a:r>
            <a:r>
              <a:rPr lang="zh-TW" altLang="en-US" sz="2600" dirty="0" smtClean="0">
                <a:latin typeface="新細明體" panose="02020500000000000000" pitchFamily="18" charset="-120"/>
                <a:ea typeface="新細明體" panose="02020500000000000000" pitchFamily="18" charset="-120"/>
              </a:rPr>
              <a:t>。</a:t>
            </a:r>
            <a:endParaRPr lang="en-US" altLang="zh-TW" sz="2600" dirty="0" smtClean="0">
              <a:latin typeface="新細明體" panose="02020500000000000000" pitchFamily="18" charset="-120"/>
              <a:ea typeface="新細明體" panose="02020500000000000000" pitchFamily="18" charset="-120"/>
            </a:endParaRPr>
          </a:p>
          <a:p>
            <a:pPr lvl="0">
              <a:buFont typeface="Wingdings" panose="05000000000000000000" pitchFamily="2" charset="2"/>
              <a:buChar char="u"/>
            </a:pPr>
            <a:r>
              <a:rPr lang="zh-TW" altLang="en-US" dirty="0">
                <a:solidFill>
                  <a:srgbClr val="000000"/>
                </a:solidFill>
              </a:rPr>
              <a:t>第二階段</a:t>
            </a:r>
            <a:r>
              <a:rPr lang="en-US" altLang="zh-TW" dirty="0">
                <a:solidFill>
                  <a:srgbClr val="000000"/>
                </a:solidFill>
              </a:rPr>
              <a:t>(</a:t>
            </a:r>
            <a:r>
              <a:rPr lang="zh-TW" altLang="en-US" dirty="0">
                <a:solidFill>
                  <a:srgbClr val="000000"/>
                </a:solidFill>
              </a:rPr>
              <a:t>口試</a:t>
            </a:r>
            <a:r>
              <a:rPr lang="en-US" altLang="zh-TW" dirty="0">
                <a:solidFill>
                  <a:srgbClr val="000000"/>
                </a:solidFill>
              </a:rPr>
              <a:t>)</a:t>
            </a:r>
          </a:p>
          <a:p>
            <a:pPr lvl="1">
              <a:buFont typeface="Wingdings" panose="05000000000000000000" pitchFamily="2" charset="2"/>
              <a:buChar char="Ø"/>
            </a:pPr>
            <a:r>
              <a:rPr lang="zh-TW" altLang="en-US" sz="2600" dirty="0">
                <a:solidFill>
                  <a:srgbClr val="000000"/>
                </a:solidFill>
                <a:latin typeface="新細明體" panose="02020500000000000000" pitchFamily="18" charset="-120"/>
                <a:ea typeface="新細明體" panose="02020500000000000000" pitchFamily="18" charset="-120"/>
              </a:rPr>
              <a:t>辦理時間：</a:t>
            </a:r>
            <a:r>
              <a:rPr lang="en-US" altLang="zh-TW" sz="2600" dirty="0">
                <a:solidFill>
                  <a:srgbClr val="FF0000"/>
                </a:solidFill>
                <a:latin typeface="新細明體" panose="02020500000000000000" pitchFamily="18" charset="-120"/>
                <a:ea typeface="新細明體" panose="02020500000000000000" pitchFamily="18" charset="-120"/>
              </a:rPr>
              <a:t>110</a:t>
            </a:r>
            <a:r>
              <a:rPr lang="zh-TW" altLang="en-US" sz="2600" dirty="0">
                <a:solidFill>
                  <a:srgbClr val="FF0000"/>
                </a:solidFill>
                <a:latin typeface="新細明體" panose="02020500000000000000" pitchFamily="18" charset="-120"/>
                <a:ea typeface="新細明體" panose="02020500000000000000" pitchFamily="18" charset="-120"/>
              </a:rPr>
              <a:t>年</a:t>
            </a:r>
            <a:r>
              <a:rPr lang="en-US" altLang="zh-TW" sz="2600" dirty="0">
                <a:solidFill>
                  <a:srgbClr val="FF0000"/>
                </a:solidFill>
                <a:latin typeface="新細明體" panose="02020500000000000000" pitchFamily="18" charset="-120"/>
                <a:ea typeface="新細明體" panose="02020500000000000000" pitchFamily="18" charset="-120"/>
              </a:rPr>
              <a:t>6</a:t>
            </a:r>
            <a:r>
              <a:rPr lang="zh-TW" altLang="en-US" sz="2600" dirty="0">
                <a:solidFill>
                  <a:srgbClr val="FF0000"/>
                </a:solidFill>
                <a:latin typeface="新細明體" panose="02020500000000000000" pitchFamily="18" charset="-120"/>
                <a:ea typeface="新細明體" panose="02020500000000000000" pitchFamily="18" charset="-120"/>
              </a:rPr>
              <a:t>月</a:t>
            </a:r>
            <a:r>
              <a:rPr lang="en-US" altLang="zh-TW" sz="2600" dirty="0">
                <a:solidFill>
                  <a:srgbClr val="FF0000"/>
                </a:solidFill>
                <a:latin typeface="新細明體" panose="02020500000000000000" pitchFamily="18" charset="-120"/>
                <a:ea typeface="新細明體" panose="02020500000000000000" pitchFamily="18" charset="-120"/>
              </a:rPr>
              <a:t>21</a:t>
            </a:r>
            <a:r>
              <a:rPr lang="zh-TW" altLang="en-US" sz="2600" dirty="0">
                <a:solidFill>
                  <a:srgbClr val="FF0000"/>
                </a:solidFill>
                <a:latin typeface="新細明體" panose="02020500000000000000" pitchFamily="18" charset="-120"/>
                <a:ea typeface="新細明體" panose="02020500000000000000" pitchFamily="18" charset="-120"/>
              </a:rPr>
              <a:t>日</a:t>
            </a:r>
            <a:r>
              <a:rPr lang="en-US" altLang="zh-TW" sz="2600" dirty="0">
                <a:solidFill>
                  <a:srgbClr val="FF0000"/>
                </a:solidFill>
                <a:latin typeface="新細明體" panose="02020500000000000000" pitchFamily="18" charset="-120"/>
                <a:ea typeface="新細明體" panose="02020500000000000000" pitchFamily="18" charset="-120"/>
              </a:rPr>
              <a:t>(</a:t>
            </a:r>
            <a:r>
              <a:rPr lang="zh-TW" altLang="en-US" sz="2600" dirty="0">
                <a:solidFill>
                  <a:srgbClr val="FF0000"/>
                </a:solidFill>
                <a:latin typeface="新細明體" panose="02020500000000000000" pitchFamily="18" charset="-120"/>
                <a:ea typeface="新細明體" panose="02020500000000000000" pitchFamily="18" charset="-120"/>
              </a:rPr>
              <a:t>星期一</a:t>
            </a:r>
            <a:r>
              <a:rPr lang="en-US" altLang="zh-TW" sz="2600" dirty="0">
                <a:solidFill>
                  <a:srgbClr val="FF0000"/>
                </a:solidFill>
                <a:latin typeface="新細明體" panose="02020500000000000000" pitchFamily="18" charset="-120"/>
                <a:ea typeface="新細明體" panose="02020500000000000000" pitchFamily="18" charset="-120"/>
              </a:rPr>
              <a:t>)</a:t>
            </a:r>
            <a:r>
              <a:rPr lang="zh-TW" altLang="en-US" sz="2600" dirty="0">
                <a:solidFill>
                  <a:srgbClr val="000000"/>
                </a:solidFill>
                <a:latin typeface="新細明體" panose="02020500000000000000" pitchFamily="18" charset="-120"/>
                <a:ea typeface="新細明體" panose="02020500000000000000" pitchFamily="18" charset="-120"/>
              </a:rPr>
              <a:t>，分時段進行，地點另行通知</a:t>
            </a:r>
            <a:r>
              <a:rPr lang="zh-TW" altLang="en-US" sz="2600" dirty="0" smtClean="0">
                <a:solidFill>
                  <a:srgbClr val="000000"/>
                </a:solidFill>
                <a:latin typeface="新細明體" panose="02020500000000000000" pitchFamily="18" charset="-120"/>
                <a:ea typeface="新細明體" panose="02020500000000000000" pitchFamily="18" charset="-120"/>
              </a:rPr>
              <a:t>。</a:t>
            </a:r>
            <a:endParaRPr lang="zh-TW" altLang="en-US" sz="2600" dirty="0">
              <a:latin typeface="新細明體" panose="02020500000000000000" pitchFamily="18" charset="-120"/>
              <a:ea typeface="新細明體" panose="02020500000000000000" pitchFamily="18" charset="-120"/>
            </a:endParaRPr>
          </a:p>
          <a:p>
            <a:endParaRPr lang="zh-TW" altLang="en-US" dirty="0"/>
          </a:p>
        </p:txBody>
      </p:sp>
    </p:spTree>
    <p:extLst>
      <p:ext uri="{BB962C8B-B14F-4D97-AF65-F5344CB8AC3E}">
        <p14:creationId xmlns:p14="http://schemas.microsoft.com/office/powerpoint/2010/main" val="3058815984"/>
      </p:ext>
    </p:extLst>
  </p:cSld>
  <p:clrMapOvr>
    <a:masterClrMapping/>
  </p:clrMapOvr>
</p:sld>
</file>

<file path=ppt/theme/theme1.xml><?xml version="1.0" encoding="utf-8"?>
<a:theme xmlns:a="http://schemas.openxmlformats.org/drawingml/2006/main" name="校門實景版">
  <a:themeElements>
    <a:clrScheme name="校門實景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校門實景版">
      <a:majorFont>
        <a:latin typeface="Arial"/>
        <a:ea typeface="華康明體 Std W5"/>
        <a:cs typeface=""/>
      </a:majorFont>
      <a:minorFont>
        <a:latin typeface="Arial"/>
        <a:ea typeface="華康明體 Std W5"/>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校門實景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校門實景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校門實景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校門實景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校門實景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校門實景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校門實景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校門實景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校門實景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校門實景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校門實景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校門實景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校門實景版</Template>
  <TotalTime>3163</TotalTime>
  <Words>1007</Words>
  <Application>Microsoft Office PowerPoint</Application>
  <PresentationFormat>如螢幕大小 (4:3)</PresentationFormat>
  <Paragraphs>256</Paragraphs>
  <Slides>12</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12</vt:i4>
      </vt:variant>
    </vt:vector>
  </HeadingPairs>
  <TitlesOfParts>
    <vt:vector size="24" baseType="lpstr">
      <vt:lpstr>華康中圓體</vt:lpstr>
      <vt:lpstr>華康明體 Std W5</vt:lpstr>
      <vt:lpstr>華康楷書體 Std W5</vt:lpstr>
      <vt:lpstr>微軟正黑體</vt:lpstr>
      <vt:lpstr>新細明體</vt:lpstr>
      <vt:lpstr>標楷體</vt:lpstr>
      <vt:lpstr>Arial</vt:lpstr>
      <vt:lpstr>Calibri</vt:lpstr>
      <vt:lpstr>Times New Roman</vt:lpstr>
      <vt:lpstr>Wingdings</vt:lpstr>
      <vt:lpstr>Wingdings 2</vt:lpstr>
      <vt:lpstr>校門實景版</vt:lpstr>
      <vt:lpstr>國立清華大學/國立臺灣師範大學 110學年度國民小學師資類科教育學程 甄選說明會</vt:lpstr>
      <vt:lpstr>國民小學教師之培育歷程</vt:lpstr>
      <vt:lpstr>課程科目及學分表</vt:lpstr>
      <vt:lpstr>專門課程與教育實踐課程—26學分</vt:lpstr>
      <vt:lpstr>教育基礎與教育方法課程—20學分</vt:lpstr>
      <vt:lpstr>甄選名額及申請資格</vt:lpstr>
      <vt:lpstr>申請期間及申請方式</vt:lpstr>
      <vt:lpstr>甄選方式及科目-1</vt:lpstr>
      <vt:lpstr>甄選方式及科目-2</vt:lpstr>
      <vt:lpstr>成績計算</vt:lpstr>
      <vt:lpstr>甄選結果公告</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101年師資培育評鑑</dc:title>
  <dc:creator>user</dc:creator>
  <cp:lastModifiedBy>user</cp:lastModifiedBy>
  <cp:revision>222</cp:revision>
  <cp:lastPrinted>2020-06-29T06:52:15Z</cp:lastPrinted>
  <dcterms:created xsi:type="dcterms:W3CDTF">2012-03-28T01:52:42Z</dcterms:created>
  <dcterms:modified xsi:type="dcterms:W3CDTF">2021-05-24T01:31:48Z</dcterms:modified>
</cp:coreProperties>
</file>